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3" r:id="rId3"/>
    <p:sldId id="265" r:id="rId4"/>
    <p:sldId id="259" r:id="rId5"/>
    <p:sldId id="267" r:id="rId6"/>
    <p:sldId id="257" r:id="rId7"/>
    <p:sldId id="262" r:id="rId8"/>
    <p:sldId id="260" r:id="rId9"/>
    <p:sldId id="266" r:id="rId10"/>
    <p:sldId id="268" r:id="rId11"/>
    <p:sldId id="269" r:id="rId12"/>
    <p:sldId id="270" r:id="rId13"/>
    <p:sldId id="271"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97" autoAdjust="0"/>
    <p:restoredTop sz="94660"/>
  </p:normalViewPr>
  <p:slideViewPr>
    <p:cSldViewPr snapToGrid="0">
      <p:cViewPr varScale="1">
        <p:scale>
          <a:sx n="104" d="100"/>
          <a:sy n="104" d="100"/>
        </p:scale>
        <p:origin x="126" y="32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D7F9507-CC69-4E70-BCA9-A800F51C6961}" type="datetimeFigureOut">
              <a:rPr lang="en-US" smtClean="0"/>
              <a:t>6/1/2016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CF1DA7-54C0-4BE5-A569-1D6AD96BEEB3}" type="slidenum">
              <a:rPr lang="en-US" smtClean="0"/>
              <a:t>‹#›</a:t>
            </a:fld>
            <a:endParaRPr lang="en-US"/>
          </a:p>
        </p:txBody>
      </p:sp>
    </p:spTree>
    <p:extLst>
      <p:ext uri="{BB962C8B-B14F-4D97-AF65-F5344CB8AC3E}">
        <p14:creationId xmlns:p14="http://schemas.microsoft.com/office/powerpoint/2010/main" val="28296250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D7F9507-CC69-4E70-BCA9-A800F51C6961}" type="datetimeFigureOut">
              <a:rPr lang="en-US" smtClean="0"/>
              <a:t>6/1/2016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CF1DA7-54C0-4BE5-A569-1D6AD96BEEB3}" type="slidenum">
              <a:rPr lang="en-US" smtClean="0"/>
              <a:t>‹#›</a:t>
            </a:fld>
            <a:endParaRPr lang="en-US"/>
          </a:p>
        </p:txBody>
      </p:sp>
    </p:spTree>
    <p:extLst>
      <p:ext uri="{BB962C8B-B14F-4D97-AF65-F5344CB8AC3E}">
        <p14:creationId xmlns:p14="http://schemas.microsoft.com/office/powerpoint/2010/main" val="36020372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D7F9507-CC69-4E70-BCA9-A800F51C6961}" type="datetimeFigureOut">
              <a:rPr lang="en-US" smtClean="0"/>
              <a:t>6/1/2016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CF1DA7-54C0-4BE5-A569-1D6AD96BEEB3}" type="slidenum">
              <a:rPr lang="en-US" smtClean="0"/>
              <a:t>‹#›</a:t>
            </a:fld>
            <a:endParaRPr lang="en-US"/>
          </a:p>
        </p:txBody>
      </p:sp>
    </p:spTree>
    <p:extLst>
      <p:ext uri="{BB962C8B-B14F-4D97-AF65-F5344CB8AC3E}">
        <p14:creationId xmlns:p14="http://schemas.microsoft.com/office/powerpoint/2010/main" val="12074636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D7F9507-CC69-4E70-BCA9-A800F51C6961}" type="datetimeFigureOut">
              <a:rPr lang="en-US" smtClean="0"/>
              <a:t>6/1/2016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CF1DA7-54C0-4BE5-A569-1D6AD96BEEB3}" type="slidenum">
              <a:rPr lang="en-US" smtClean="0"/>
              <a:t>‹#›</a:t>
            </a:fld>
            <a:endParaRPr lang="en-US"/>
          </a:p>
        </p:txBody>
      </p:sp>
    </p:spTree>
    <p:extLst>
      <p:ext uri="{BB962C8B-B14F-4D97-AF65-F5344CB8AC3E}">
        <p14:creationId xmlns:p14="http://schemas.microsoft.com/office/powerpoint/2010/main" val="42848187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D7F9507-CC69-4E70-BCA9-A800F51C6961}" type="datetimeFigureOut">
              <a:rPr lang="en-US" smtClean="0"/>
              <a:t>6/1/2016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CF1DA7-54C0-4BE5-A569-1D6AD96BEEB3}" type="slidenum">
              <a:rPr lang="en-US" smtClean="0"/>
              <a:t>‹#›</a:t>
            </a:fld>
            <a:endParaRPr lang="en-US"/>
          </a:p>
        </p:txBody>
      </p:sp>
    </p:spTree>
    <p:extLst>
      <p:ext uri="{BB962C8B-B14F-4D97-AF65-F5344CB8AC3E}">
        <p14:creationId xmlns:p14="http://schemas.microsoft.com/office/powerpoint/2010/main" val="12081592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D7F9507-CC69-4E70-BCA9-A800F51C6961}" type="datetimeFigureOut">
              <a:rPr lang="en-US" smtClean="0"/>
              <a:t>6/1/2016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CF1DA7-54C0-4BE5-A569-1D6AD96BEEB3}" type="slidenum">
              <a:rPr lang="en-US" smtClean="0"/>
              <a:t>‹#›</a:t>
            </a:fld>
            <a:endParaRPr lang="en-US"/>
          </a:p>
        </p:txBody>
      </p:sp>
    </p:spTree>
    <p:extLst>
      <p:ext uri="{BB962C8B-B14F-4D97-AF65-F5344CB8AC3E}">
        <p14:creationId xmlns:p14="http://schemas.microsoft.com/office/powerpoint/2010/main" val="39167075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D7F9507-CC69-4E70-BCA9-A800F51C6961}" type="datetimeFigureOut">
              <a:rPr lang="en-US" smtClean="0"/>
              <a:t>6/1/2016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8CF1DA7-54C0-4BE5-A569-1D6AD96BEEB3}" type="slidenum">
              <a:rPr lang="en-US" smtClean="0"/>
              <a:t>‹#›</a:t>
            </a:fld>
            <a:endParaRPr lang="en-US"/>
          </a:p>
        </p:txBody>
      </p:sp>
    </p:spTree>
    <p:extLst>
      <p:ext uri="{BB962C8B-B14F-4D97-AF65-F5344CB8AC3E}">
        <p14:creationId xmlns:p14="http://schemas.microsoft.com/office/powerpoint/2010/main" val="6414403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D7F9507-CC69-4E70-BCA9-A800F51C6961}" type="datetimeFigureOut">
              <a:rPr lang="en-US" smtClean="0"/>
              <a:t>6/1/2016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8CF1DA7-54C0-4BE5-A569-1D6AD96BEEB3}" type="slidenum">
              <a:rPr lang="en-US" smtClean="0"/>
              <a:t>‹#›</a:t>
            </a:fld>
            <a:endParaRPr lang="en-US"/>
          </a:p>
        </p:txBody>
      </p:sp>
    </p:spTree>
    <p:extLst>
      <p:ext uri="{BB962C8B-B14F-4D97-AF65-F5344CB8AC3E}">
        <p14:creationId xmlns:p14="http://schemas.microsoft.com/office/powerpoint/2010/main" val="19935624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D7F9507-CC69-4E70-BCA9-A800F51C6961}" type="datetimeFigureOut">
              <a:rPr lang="en-US" smtClean="0"/>
              <a:t>6/1/2016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8CF1DA7-54C0-4BE5-A569-1D6AD96BEEB3}" type="slidenum">
              <a:rPr lang="en-US" smtClean="0"/>
              <a:t>‹#›</a:t>
            </a:fld>
            <a:endParaRPr lang="en-US"/>
          </a:p>
        </p:txBody>
      </p:sp>
    </p:spTree>
    <p:extLst>
      <p:ext uri="{BB962C8B-B14F-4D97-AF65-F5344CB8AC3E}">
        <p14:creationId xmlns:p14="http://schemas.microsoft.com/office/powerpoint/2010/main" val="11581023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D7F9507-CC69-4E70-BCA9-A800F51C6961}" type="datetimeFigureOut">
              <a:rPr lang="en-US" smtClean="0"/>
              <a:t>6/1/2016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CF1DA7-54C0-4BE5-A569-1D6AD96BEEB3}" type="slidenum">
              <a:rPr lang="en-US" smtClean="0"/>
              <a:t>‹#›</a:t>
            </a:fld>
            <a:endParaRPr lang="en-US"/>
          </a:p>
        </p:txBody>
      </p:sp>
    </p:spTree>
    <p:extLst>
      <p:ext uri="{BB962C8B-B14F-4D97-AF65-F5344CB8AC3E}">
        <p14:creationId xmlns:p14="http://schemas.microsoft.com/office/powerpoint/2010/main" val="27018424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D7F9507-CC69-4E70-BCA9-A800F51C6961}" type="datetimeFigureOut">
              <a:rPr lang="en-US" smtClean="0"/>
              <a:t>6/1/2016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CF1DA7-54C0-4BE5-A569-1D6AD96BEEB3}" type="slidenum">
              <a:rPr lang="en-US" smtClean="0"/>
              <a:t>‹#›</a:t>
            </a:fld>
            <a:endParaRPr lang="en-US"/>
          </a:p>
        </p:txBody>
      </p:sp>
    </p:spTree>
    <p:extLst>
      <p:ext uri="{BB962C8B-B14F-4D97-AF65-F5344CB8AC3E}">
        <p14:creationId xmlns:p14="http://schemas.microsoft.com/office/powerpoint/2010/main" val="23653385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D7F9507-CC69-4E70-BCA9-A800F51C6961}" type="datetimeFigureOut">
              <a:rPr lang="en-US" smtClean="0"/>
              <a:t>6/1/2016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8CF1DA7-54C0-4BE5-A569-1D6AD96BEEB3}" type="slidenum">
              <a:rPr lang="en-US" smtClean="0"/>
              <a:t>‹#›</a:t>
            </a:fld>
            <a:endParaRPr lang="en-US"/>
          </a:p>
        </p:txBody>
      </p:sp>
    </p:spTree>
    <p:extLst>
      <p:ext uri="{BB962C8B-B14F-4D97-AF65-F5344CB8AC3E}">
        <p14:creationId xmlns:p14="http://schemas.microsoft.com/office/powerpoint/2010/main" val="6266631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DRAINAGE </a:t>
            </a:r>
            <a:r>
              <a:rPr lang="en-US" dirty="0" smtClean="0"/>
              <a:t>PRESENTATION</a:t>
            </a:r>
            <a:endParaRPr lang="en-US" dirty="0"/>
          </a:p>
        </p:txBody>
      </p:sp>
      <p:sp>
        <p:nvSpPr>
          <p:cNvPr id="3" name="Subtitle 2"/>
          <p:cNvSpPr>
            <a:spLocks noGrp="1"/>
          </p:cNvSpPr>
          <p:nvPr>
            <p:ph type="subTitle" idx="1"/>
          </p:nvPr>
        </p:nvSpPr>
        <p:spPr/>
        <p:txBody>
          <a:bodyPr/>
          <a:lstStyle/>
          <a:p>
            <a:r>
              <a:rPr lang="en-US" dirty="0" smtClean="0"/>
              <a:t>City of Fair Oaks Ranch</a:t>
            </a:r>
            <a:endParaRPr lang="en-US" dirty="0"/>
          </a:p>
        </p:txBody>
      </p:sp>
    </p:spTree>
    <p:extLst>
      <p:ext uri="{BB962C8B-B14F-4D97-AF65-F5344CB8AC3E}">
        <p14:creationId xmlns:p14="http://schemas.microsoft.com/office/powerpoint/2010/main" val="13867610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Drainage Responsibilities</a:t>
            </a:r>
            <a:endParaRPr lang="en-US" dirty="0"/>
          </a:p>
        </p:txBody>
      </p:sp>
      <p:sp>
        <p:nvSpPr>
          <p:cNvPr id="3" name="Content Placeholder 2"/>
          <p:cNvSpPr>
            <a:spLocks noGrp="1"/>
          </p:cNvSpPr>
          <p:nvPr>
            <p:ph idx="1"/>
          </p:nvPr>
        </p:nvSpPr>
        <p:spPr/>
        <p:txBody>
          <a:bodyPr>
            <a:normAutofit lnSpcReduction="10000"/>
          </a:bodyPr>
          <a:lstStyle/>
          <a:p>
            <a:r>
              <a:rPr lang="en-US" dirty="0" smtClean="0"/>
              <a:t>Drainage issues normally handled at platting</a:t>
            </a:r>
          </a:p>
          <a:p>
            <a:pPr lvl="1"/>
            <a:r>
              <a:rPr lang="en-US" dirty="0" smtClean="0"/>
              <a:t>Developer/Property Owner required to ensure City drainage and flood plain management regulations are complied with.</a:t>
            </a:r>
          </a:p>
          <a:p>
            <a:pPr lvl="1"/>
            <a:r>
              <a:rPr lang="en-US" dirty="0" smtClean="0"/>
              <a:t>At minimum should ensure that there is no diversion or impoundment of the </a:t>
            </a:r>
            <a:r>
              <a:rPr lang="en-US" dirty="0"/>
              <a:t>natural flow of surface waters </a:t>
            </a:r>
            <a:r>
              <a:rPr lang="en-US" dirty="0" smtClean="0"/>
              <a:t>in </a:t>
            </a:r>
            <a:r>
              <a:rPr lang="en-US" dirty="0"/>
              <a:t>a manner that damages the property of </a:t>
            </a:r>
            <a:r>
              <a:rPr lang="en-US" dirty="0" smtClean="0"/>
              <a:t>another (Texas Water Code). </a:t>
            </a:r>
          </a:p>
          <a:p>
            <a:r>
              <a:rPr lang="en-US" dirty="0" smtClean="0"/>
              <a:t>Private Property owner</a:t>
            </a:r>
            <a:endParaRPr lang="en-US" dirty="0" smtClean="0"/>
          </a:p>
          <a:p>
            <a:pPr lvl="1"/>
            <a:r>
              <a:rPr lang="en-US" dirty="0" smtClean="0"/>
              <a:t>Has obligation to ensure </a:t>
            </a:r>
            <a:r>
              <a:rPr lang="en-US" dirty="0"/>
              <a:t>is no diversion or impoundment of the natural flow of surface waters in a manner that damages the property of another (Texas Water Code).</a:t>
            </a:r>
            <a:endParaRPr lang="en-US" dirty="0" smtClean="0"/>
          </a:p>
          <a:p>
            <a:pPr lvl="1"/>
            <a:r>
              <a:rPr lang="en-US" dirty="0" smtClean="0"/>
              <a:t>Required to comply with City regulations</a:t>
            </a:r>
            <a:endParaRPr lang="en-US" dirty="0" smtClean="0"/>
          </a:p>
          <a:p>
            <a:pPr lvl="2"/>
            <a:r>
              <a:rPr lang="en-US" dirty="0" smtClean="0"/>
              <a:t>Maintain privately owned drainage easements</a:t>
            </a:r>
          </a:p>
          <a:p>
            <a:pPr lvl="2"/>
            <a:endParaRPr lang="en-US" dirty="0"/>
          </a:p>
        </p:txBody>
      </p:sp>
    </p:spTree>
    <p:extLst>
      <p:ext uri="{BB962C8B-B14F-4D97-AF65-F5344CB8AC3E}">
        <p14:creationId xmlns:p14="http://schemas.microsoft.com/office/powerpoint/2010/main" val="28183011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Drainage Responsibilities</a:t>
            </a:r>
            <a:endParaRPr lang="en-US" dirty="0"/>
          </a:p>
        </p:txBody>
      </p:sp>
      <p:sp>
        <p:nvSpPr>
          <p:cNvPr id="3" name="Content Placeholder 2"/>
          <p:cNvSpPr>
            <a:spLocks noGrp="1"/>
          </p:cNvSpPr>
          <p:nvPr>
            <p:ph idx="1"/>
          </p:nvPr>
        </p:nvSpPr>
        <p:spPr/>
        <p:txBody>
          <a:bodyPr>
            <a:normAutofit/>
          </a:bodyPr>
          <a:lstStyle/>
          <a:p>
            <a:r>
              <a:rPr lang="en-US" dirty="0" smtClean="0"/>
              <a:t>City</a:t>
            </a:r>
          </a:p>
          <a:p>
            <a:pPr lvl="1"/>
            <a:r>
              <a:rPr lang="en-US" dirty="0" smtClean="0"/>
              <a:t>Maintain publicly owned drainage ways</a:t>
            </a:r>
          </a:p>
          <a:p>
            <a:pPr lvl="1"/>
            <a:r>
              <a:rPr lang="en-US" dirty="0" smtClean="0"/>
              <a:t>Review Plats</a:t>
            </a:r>
          </a:p>
          <a:p>
            <a:pPr lvl="1"/>
            <a:r>
              <a:rPr lang="en-US" dirty="0" smtClean="0"/>
              <a:t>Enforce local regulations</a:t>
            </a:r>
            <a:endParaRPr lang="en-US" dirty="0"/>
          </a:p>
        </p:txBody>
      </p:sp>
    </p:spTree>
    <p:extLst>
      <p:ext uri="{BB962C8B-B14F-4D97-AF65-F5344CB8AC3E}">
        <p14:creationId xmlns:p14="http://schemas.microsoft.com/office/powerpoint/2010/main" val="4273380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Drainage Easement </a:t>
            </a:r>
            <a:r>
              <a:rPr lang="en-US" dirty="0" smtClean="0"/>
              <a:t>Maintenance</a:t>
            </a:r>
            <a:endParaRPr lang="en-US" dirty="0"/>
          </a:p>
        </p:txBody>
      </p:sp>
      <p:sp>
        <p:nvSpPr>
          <p:cNvPr id="3" name="Content Placeholder 2"/>
          <p:cNvSpPr>
            <a:spLocks noGrp="1"/>
          </p:cNvSpPr>
          <p:nvPr>
            <p:ph idx="1"/>
          </p:nvPr>
        </p:nvSpPr>
        <p:spPr/>
        <p:txBody>
          <a:bodyPr/>
          <a:lstStyle/>
          <a:p>
            <a:r>
              <a:rPr lang="en-US" dirty="0" smtClean="0"/>
              <a:t>Ownership</a:t>
            </a:r>
          </a:p>
          <a:p>
            <a:pPr lvl="1"/>
            <a:r>
              <a:rPr lang="en-US" dirty="0" smtClean="0"/>
              <a:t>Normally established on plat; sometimes by separate instrument</a:t>
            </a:r>
          </a:p>
          <a:p>
            <a:r>
              <a:rPr lang="en-US" dirty="0" smtClean="0"/>
              <a:t>Public dedication</a:t>
            </a:r>
          </a:p>
          <a:p>
            <a:pPr lvl="1"/>
            <a:r>
              <a:rPr lang="en-US" dirty="0" smtClean="0"/>
              <a:t>Requires acceptance</a:t>
            </a:r>
          </a:p>
          <a:p>
            <a:r>
              <a:rPr lang="en-US" dirty="0" smtClean="0"/>
              <a:t>Private Ownership</a:t>
            </a:r>
          </a:p>
          <a:p>
            <a:pPr lvl="1"/>
            <a:r>
              <a:rPr lang="en-US" dirty="0" smtClean="0"/>
              <a:t>HOA</a:t>
            </a:r>
          </a:p>
          <a:p>
            <a:pPr lvl="1"/>
            <a:r>
              <a:rPr lang="en-US" dirty="0" err="1" smtClean="0"/>
              <a:t>POA</a:t>
            </a:r>
            <a:endParaRPr lang="en-US" dirty="0" smtClean="0"/>
          </a:p>
          <a:p>
            <a:pPr lvl="1"/>
            <a:r>
              <a:rPr lang="en-US" dirty="0" smtClean="0"/>
              <a:t>Property Owner</a:t>
            </a:r>
            <a:endParaRPr lang="en-US" dirty="0"/>
          </a:p>
        </p:txBody>
      </p:sp>
    </p:spTree>
    <p:extLst>
      <p:ext uri="{BB962C8B-B14F-4D97-AF65-F5344CB8AC3E}">
        <p14:creationId xmlns:p14="http://schemas.microsoft.com/office/powerpoint/2010/main" val="11900034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lgn="ctr">
              <a:buNone/>
            </a:pPr>
            <a:endParaRPr lang="en-US" dirty="0" smtClean="0"/>
          </a:p>
          <a:p>
            <a:pPr marL="0" indent="0" algn="ctr">
              <a:buNone/>
            </a:pPr>
            <a:endParaRPr lang="en-US" dirty="0"/>
          </a:p>
          <a:p>
            <a:pPr marL="0" indent="0" algn="ctr">
              <a:buNone/>
            </a:pPr>
            <a:r>
              <a:rPr lang="en-US" sz="7200" dirty="0" smtClean="0"/>
              <a:t>ADDITIONAL QUESTIONS</a:t>
            </a:r>
            <a:endParaRPr lang="en-US" sz="7200" dirty="0"/>
          </a:p>
        </p:txBody>
      </p:sp>
    </p:spTree>
    <p:extLst>
      <p:ext uri="{BB962C8B-B14F-4D97-AF65-F5344CB8AC3E}">
        <p14:creationId xmlns:p14="http://schemas.microsoft.com/office/powerpoint/2010/main" val="13822302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Use of Public Funds</a:t>
            </a:r>
            <a:endParaRPr lang="en-US" dirty="0"/>
          </a:p>
        </p:txBody>
      </p:sp>
      <p:sp>
        <p:nvSpPr>
          <p:cNvPr id="3" name="Content Placeholder 2"/>
          <p:cNvSpPr>
            <a:spLocks noGrp="1"/>
          </p:cNvSpPr>
          <p:nvPr>
            <p:ph idx="1"/>
          </p:nvPr>
        </p:nvSpPr>
        <p:spPr>
          <a:xfrm>
            <a:off x="838200" y="1825624"/>
            <a:ext cx="10515600" cy="4722957"/>
          </a:xfrm>
        </p:spPr>
        <p:txBody>
          <a:bodyPr>
            <a:normAutofit/>
          </a:bodyPr>
          <a:lstStyle/>
          <a:p>
            <a:r>
              <a:rPr lang="en-US" dirty="0" smtClean="0"/>
              <a:t>Tex. Const. art. III, § 52</a:t>
            </a:r>
          </a:p>
          <a:p>
            <a:pPr lvl="1"/>
            <a:r>
              <a:rPr lang="en-US" dirty="0" smtClean="0"/>
              <a:t>Places a </a:t>
            </a:r>
            <a:r>
              <a:rPr lang="en-US" dirty="0"/>
              <a:t>restriction on the power of the Legislature to authorize counties and cities to gratuitously grant public money or so lend their credit to or in aid of any individual or private commercial enterprise</a:t>
            </a:r>
            <a:r>
              <a:rPr lang="en-US" dirty="0" smtClean="0"/>
              <a:t>.</a:t>
            </a:r>
          </a:p>
          <a:p>
            <a:pPr lvl="1"/>
            <a:endParaRPr lang="en-US" dirty="0" smtClean="0"/>
          </a:p>
          <a:p>
            <a:r>
              <a:rPr lang="en-US" u="sng" dirty="0" smtClean="0"/>
              <a:t>Brazoria County v. Perry</a:t>
            </a:r>
            <a:r>
              <a:rPr lang="en-US" dirty="0" smtClean="0"/>
              <a:t> (</a:t>
            </a:r>
            <a:r>
              <a:rPr lang="en-US" dirty="0" err="1" smtClean="0"/>
              <a:t>Civ.App</a:t>
            </a:r>
            <a:r>
              <a:rPr lang="en-US" dirty="0" smtClean="0"/>
              <a:t>. 1976) 537 S.W.2d 89</a:t>
            </a:r>
          </a:p>
          <a:p>
            <a:pPr lvl="1"/>
            <a:r>
              <a:rPr lang="en-US" dirty="0" smtClean="0"/>
              <a:t>Purpose of this section barring political subdivisions from lending credit to private individuals is to prevent gratuitous application of funds to private use;  however, this section does not invalidate expenditure which incidentally benefits private interest if it is made for direct accomplishment of a legitimate public purpose.   </a:t>
            </a:r>
          </a:p>
        </p:txBody>
      </p:sp>
    </p:spTree>
    <p:extLst>
      <p:ext uri="{BB962C8B-B14F-4D97-AF65-F5344CB8AC3E}">
        <p14:creationId xmlns:p14="http://schemas.microsoft.com/office/powerpoint/2010/main" val="15464171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Use of Public Funds</a:t>
            </a:r>
            <a:endParaRPr lang="en-US" dirty="0"/>
          </a:p>
        </p:txBody>
      </p:sp>
      <p:sp>
        <p:nvSpPr>
          <p:cNvPr id="3" name="Content Placeholder 2"/>
          <p:cNvSpPr>
            <a:spLocks noGrp="1"/>
          </p:cNvSpPr>
          <p:nvPr>
            <p:ph idx="1"/>
          </p:nvPr>
        </p:nvSpPr>
        <p:spPr>
          <a:xfrm>
            <a:off x="838200" y="1825624"/>
            <a:ext cx="10515600" cy="4722957"/>
          </a:xfrm>
        </p:spPr>
        <p:txBody>
          <a:bodyPr>
            <a:normAutofit fontScale="85000" lnSpcReduction="20000"/>
          </a:bodyPr>
          <a:lstStyle/>
          <a:p>
            <a:r>
              <a:rPr lang="en-US" b="1" u="sng" dirty="0" smtClean="0"/>
              <a:t>Neal v. Cain</a:t>
            </a:r>
            <a:r>
              <a:rPr lang="en-US" b="1" dirty="0" smtClean="0"/>
              <a:t>, 247 S.W. 694, 695 (Tex. Civ. App.—Beaumont 1923, no writ)</a:t>
            </a:r>
          </a:p>
          <a:p>
            <a:pPr marL="457200" lvl="1" indent="0">
              <a:buNone/>
            </a:pPr>
            <a:r>
              <a:rPr lang="en-US" dirty="0" smtClean="0"/>
              <a:t>“. . . what does constitute a ‘public purpose’ are questions which the Legislature must decide upon its own judgment, and in respect to which it is vested with a large discretion which cannot be controlled by the courts, except, perhaps, where its action is clearly evasive, and where, under pretense of a lawful authority, it has assumed to exercise one that is unlawful.”  </a:t>
            </a:r>
            <a:r>
              <a:rPr lang="en-US" i="1" dirty="0" smtClean="0"/>
              <a:t>Citations omitted</a:t>
            </a:r>
            <a:r>
              <a:rPr lang="en-US" i="1" dirty="0" smtClean="0"/>
              <a:t>.</a:t>
            </a:r>
          </a:p>
          <a:p>
            <a:pPr marL="457200" lvl="1" indent="0">
              <a:buNone/>
            </a:pPr>
            <a:endParaRPr lang="en-US" i="1" dirty="0" smtClean="0"/>
          </a:p>
          <a:p>
            <a:r>
              <a:rPr lang="en-US" b="1" u="sng" dirty="0" smtClean="0"/>
              <a:t>Young v. City of Houston</a:t>
            </a:r>
            <a:r>
              <a:rPr lang="en-US" b="1" dirty="0" smtClean="0"/>
              <a:t>, 756 S.W.2d 813, 814 (Tex. App.—Houston [1st Dist.] 1988, writ denied)</a:t>
            </a:r>
          </a:p>
          <a:p>
            <a:pPr marL="457200" lvl="1" indent="0">
              <a:buNone/>
            </a:pPr>
            <a:r>
              <a:rPr lang="en-US" dirty="0" smtClean="0"/>
              <a:t>“Texas courts have broadly defined ‘public purpose.’  Determining a public purpose is primarily a function of the legislature, whose decision should not be reversed, unless manifestly arbitrary and incorrect.   If doubt exists, the legislature's discretion should control.”  </a:t>
            </a:r>
            <a:r>
              <a:rPr lang="en-US" i="1" dirty="0" smtClean="0"/>
              <a:t>Citations omitted</a:t>
            </a:r>
            <a:r>
              <a:rPr lang="en-US" i="1" dirty="0" smtClean="0"/>
              <a:t>.</a:t>
            </a:r>
          </a:p>
          <a:p>
            <a:pPr marL="457200" lvl="1" indent="0">
              <a:buNone/>
            </a:pPr>
            <a:endParaRPr lang="en-US" i="1" dirty="0" smtClean="0"/>
          </a:p>
          <a:p>
            <a:r>
              <a:rPr lang="en-US" b="1" u="sng" dirty="0" smtClean="0"/>
              <a:t>Op.Atty.Gen. </a:t>
            </a:r>
            <a:r>
              <a:rPr lang="en-US" b="1" dirty="0" smtClean="0"/>
              <a:t>1946, No. 0-7486</a:t>
            </a:r>
          </a:p>
          <a:p>
            <a:pPr lvl="1"/>
            <a:r>
              <a:rPr lang="en-US" dirty="0" smtClean="0"/>
              <a:t>If drainage ditch is constructed for benefit of a private individual, such act does not come within the scope of county business, and therefore, commissioners' court cannot legally contract for construction and maintenance of such ditch. </a:t>
            </a:r>
          </a:p>
          <a:p>
            <a:pPr marL="457200" lvl="1" indent="0">
              <a:buNone/>
            </a:pPr>
            <a:endParaRPr lang="en-US" i="1" dirty="0" smtClean="0"/>
          </a:p>
        </p:txBody>
      </p:sp>
    </p:spTree>
    <p:extLst>
      <p:ext uri="{BB962C8B-B14F-4D97-AF65-F5344CB8AC3E}">
        <p14:creationId xmlns:p14="http://schemas.microsoft.com/office/powerpoint/2010/main" val="7574229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Private </a:t>
            </a:r>
            <a:r>
              <a:rPr lang="en-US" dirty="0" smtClean="0"/>
              <a:t>Individual/Entity Liability</a:t>
            </a:r>
            <a:endParaRPr lang="en-US" dirty="0"/>
          </a:p>
        </p:txBody>
      </p:sp>
      <p:sp>
        <p:nvSpPr>
          <p:cNvPr id="3" name="Content Placeholder 2"/>
          <p:cNvSpPr>
            <a:spLocks noGrp="1"/>
          </p:cNvSpPr>
          <p:nvPr>
            <p:ph idx="1"/>
          </p:nvPr>
        </p:nvSpPr>
        <p:spPr/>
        <p:txBody>
          <a:bodyPr>
            <a:normAutofit/>
          </a:bodyPr>
          <a:lstStyle/>
          <a:p>
            <a:r>
              <a:rPr lang="en-US" dirty="0" smtClean="0"/>
              <a:t>Texas Water Code Section 11.086</a:t>
            </a:r>
          </a:p>
          <a:p>
            <a:pPr lvl="1"/>
            <a:r>
              <a:rPr lang="en-US" b="1" dirty="0" smtClean="0"/>
              <a:t>§ 11.086. Overflow Caused by Diversion of Water</a:t>
            </a:r>
            <a:endParaRPr lang="en-US" dirty="0" smtClean="0"/>
          </a:p>
          <a:p>
            <a:pPr marL="1371600" lvl="3" indent="0">
              <a:buNone/>
            </a:pPr>
            <a:r>
              <a:rPr lang="en-US" dirty="0" smtClean="0"/>
              <a:t>(a) No person may divert or impound the natural flow of surface waters in this state, or permit a diversion or impounding by him to continue, in a manner that damages the property of another by the overflow of the water diverted or impounded.</a:t>
            </a:r>
          </a:p>
          <a:p>
            <a:pPr marL="1371600" lvl="3" indent="0">
              <a:buNone/>
            </a:pPr>
            <a:r>
              <a:rPr lang="en-US" dirty="0" smtClean="0"/>
              <a:t>(b) A person whose property is injured by an overflow of water caused by an unlawful diversion or impounding has remedies at law and in equity and may recover damages occasioned by the overflow</a:t>
            </a:r>
            <a:r>
              <a:rPr lang="en-US" dirty="0" smtClean="0"/>
              <a:t>.</a:t>
            </a:r>
          </a:p>
          <a:p>
            <a:pPr lvl="1"/>
            <a:r>
              <a:rPr lang="en-US" dirty="0" smtClean="0"/>
              <a:t>Creates a private cause of action.</a:t>
            </a:r>
          </a:p>
          <a:p>
            <a:r>
              <a:rPr lang="en-US" dirty="0" smtClean="0"/>
              <a:t>Negligence</a:t>
            </a:r>
          </a:p>
          <a:p>
            <a:r>
              <a:rPr lang="en-US" dirty="0" smtClean="0"/>
              <a:t>Trespass</a:t>
            </a:r>
            <a:endParaRPr lang="en-US" dirty="0"/>
          </a:p>
          <a:p>
            <a:pPr marL="457200" lvl="1" indent="0">
              <a:buNone/>
            </a:pPr>
            <a:endParaRPr lang="en-US" dirty="0" smtClean="0"/>
          </a:p>
          <a:p>
            <a:endParaRPr lang="en-US" dirty="0"/>
          </a:p>
        </p:txBody>
      </p:sp>
    </p:spTree>
    <p:extLst>
      <p:ext uri="{BB962C8B-B14F-4D97-AF65-F5344CB8AC3E}">
        <p14:creationId xmlns:p14="http://schemas.microsoft.com/office/powerpoint/2010/main" val="13743821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Private Individual/Entity Liability</a:t>
            </a:r>
            <a:endParaRPr lang="en-US" dirty="0"/>
          </a:p>
        </p:txBody>
      </p:sp>
      <p:sp>
        <p:nvSpPr>
          <p:cNvPr id="3" name="Content Placeholder 2"/>
          <p:cNvSpPr>
            <a:spLocks noGrp="1"/>
          </p:cNvSpPr>
          <p:nvPr>
            <p:ph idx="1"/>
          </p:nvPr>
        </p:nvSpPr>
        <p:spPr/>
        <p:txBody>
          <a:bodyPr>
            <a:normAutofit/>
          </a:bodyPr>
          <a:lstStyle/>
          <a:p>
            <a:r>
              <a:rPr lang="en-US" dirty="0" smtClean="0"/>
              <a:t>Texas Water Code Section 11.086</a:t>
            </a:r>
          </a:p>
          <a:p>
            <a:pPr lvl="1"/>
            <a:r>
              <a:rPr lang="en-US" b="1" dirty="0" smtClean="0"/>
              <a:t>§ 11.086. Overflow Caused by Diversion of Water</a:t>
            </a:r>
            <a:endParaRPr lang="en-US" dirty="0" smtClean="0"/>
          </a:p>
          <a:p>
            <a:pPr marL="1371600" lvl="3" indent="0">
              <a:buNone/>
            </a:pPr>
            <a:r>
              <a:rPr lang="en-US" dirty="0" smtClean="0"/>
              <a:t>(a) No person may divert or impound the natural flow of surface waters in this state, or permit a diversion or impounding by him to continue, in a manner that damages the property of another by the overflow of the water diverted or impounded.</a:t>
            </a:r>
          </a:p>
          <a:p>
            <a:pPr marL="1371600" lvl="3" indent="0">
              <a:buNone/>
            </a:pPr>
            <a:r>
              <a:rPr lang="en-US" dirty="0" smtClean="0"/>
              <a:t>(b) A person whose property is injured by an overflow of water caused by an unlawful diversion or impounding has remedies at law and in equity and may recover damages occasioned by the overflow</a:t>
            </a:r>
            <a:r>
              <a:rPr lang="en-US" dirty="0" smtClean="0"/>
              <a:t>.</a:t>
            </a:r>
          </a:p>
          <a:p>
            <a:pPr lvl="1"/>
            <a:r>
              <a:rPr lang="en-US" dirty="0" smtClean="0"/>
              <a:t>Creates a private cause of action.</a:t>
            </a:r>
          </a:p>
          <a:p>
            <a:r>
              <a:rPr lang="en-US" dirty="0" smtClean="0"/>
              <a:t>Negligence</a:t>
            </a:r>
          </a:p>
          <a:p>
            <a:r>
              <a:rPr lang="en-US" dirty="0" smtClean="0"/>
              <a:t>Trespass</a:t>
            </a:r>
            <a:endParaRPr lang="en-US" dirty="0"/>
          </a:p>
          <a:p>
            <a:pPr marL="457200" lvl="1" indent="0">
              <a:buNone/>
            </a:pPr>
            <a:endParaRPr lang="en-US" dirty="0" smtClean="0"/>
          </a:p>
          <a:p>
            <a:endParaRPr lang="en-US" dirty="0"/>
          </a:p>
        </p:txBody>
      </p:sp>
    </p:spTree>
    <p:extLst>
      <p:ext uri="{BB962C8B-B14F-4D97-AF65-F5344CB8AC3E}">
        <p14:creationId xmlns:p14="http://schemas.microsoft.com/office/powerpoint/2010/main" val="17313741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Governmental Liability - Negligence</a:t>
            </a:r>
            <a:endParaRPr lang="en-US" dirty="0"/>
          </a:p>
        </p:txBody>
      </p:sp>
      <p:sp>
        <p:nvSpPr>
          <p:cNvPr id="3" name="Content Placeholder 2"/>
          <p:cNvSpPr>
            <a:spLocks noGrp="1"/>
          </p:cNvSpPr>
          <p:nvPr>
            <p:ph idx="1"/>
          </p:nvPr>
        </p:nvSpPr>
        <p:spPr/>
        <p:txBody>
          <a:bodyPr>
            <a:normAutofit/>
          </a:bodyPr>
          <a:lstStyle/>
          <a:p>
            <a:r>
              <a:rPr lang="en-US" b="1" dirty="0" smtClean="0"/>
              <a:t>Civil Practice &amp; Remedies Code Chapter 101</a:t>
            </a:r>
          </a:p>
          <a:p>
            <a:pPr lvl="1"/>
            <a:r>
              <a:rPr lang="en-US" dirty="0" smtClean="0"/>
              <a:t>Texas Tort Claims Act</a:t>
            </a:r>
          </a:p>
          <a:p>
            <a:pPr lvl="1"/>
            <a:r>
              <a:rPr lang="en-US" dirty="0" smtClean="0"/>
              <a:t> § 101.021. Governmental Liability - A governmental unit in the state is liable for:</a:t>
            </a:r>
          </a:p>
          <a:p>
            <a:pPr marL="914400" lvl="2" indent="0">
              <a:buNone/>
            </a:pPr>
            <a:r>
              <a:rPr lang="en-US" dirty="0" smtClean="0"/>
              <a:t>(1) property damage, personal injury, and death proximately caused by the wrongful act or omission or the negligence of an employee acting within his scope of employment if:</a:t>
            </a:r>
          </a:p>
          <a:p>
            <a:pPr marL="1371600" lvl="3" indent="0">
              <a:buNone/>
            </a:pPr>
            <a:r>
              <a:rPr lang="en-US" dirty="0" smtClean="0"/>
              <a:t>(A) the property damage, personal injury, or death arises from the operation or use of a motor-driven vehicle or motor-driven equipment; and</a:t>
            </a:r>
          </a:p>
          <a:p>
            <a:pPr marL="1371600" lvl="3" indent="0">
              <a:buNone/>
            </a:pPr>
            <a:r>
              <a:rPr lang="en-US" dirty="0" smtClean="0"/>
              <a:t>(B) the employee would be personally liable to the claimant according to Texas law; and</a:t>
            </a:r>
          </a:p>
          <a:p>
            <a:pPr marL="914400" lvl="2" indent="0">
              <a:buNone/>
            </a:pPr>
            <a:r>
              <a:rPr lang="en-US" dirty="0" smtClean="0"/>
              <a:t>(2) personal injury and death so caused by a condition or use of tangible personal or real property if the governmental unit would, were it a private person, be liable to the claimant according to Texas law.</a:t>
            </a:r>
          </a:p>
          <a:p>
            <a:endParaRPr lang="en-US" dirty="0"/>
          </a:p>
        </p:txBody>
      </p:sp>
    </p:spTree>
    <p:extLst>
      <p:ext uri="{BB962C8B-B14F-4D97-AF65-F5344CB8AC3E}">
        <p14:creationId xmlns:p14="http://schemas.microsoft.com/office/powerpoint/2010/main" val="12845830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Governmental Liability - Takings</a:t>
            </a:r>
            <a:endParaRPr lang="en-US" dirty="0"/>
          </a:p>
        </p:txBody>
      </p:sp>
      <p:sp>
        <p:nvSpPr>
          <p:cNvPr id="3" name="Content Placeholder 2"/>
          <p:cNvSpPr>
            <a:spLocks noGrp="1"/>
          </p:cNvSpPr>
          <p:nvPr>
            <p:ph idx="1"/>
          </p:nvPr>
        </p:nvSpPr>
        <p:spPr/>
        <p:txBody>
          <a:bodyPr>
            <a:normAutofit/>
          </a:bodyPr>
          <a:lstStyle/>
          <a:p>
            <a:r>
              <a:rPr lang="en-US" dirty="0" smtClean="0"/>
              <a:t>Physical Occupation</a:t>
            </a:r>
          </a:p>
          <a:p>
            <a:r>
              <a:rPr lang="en-US" dirty="0" smtClean="0"/>
              <a:t>Exactions</a:t>
            </a:r>
          </a:p>
          <a:p>
            <a:r>
              <a:rPr lang="en-US" dirty="0" smtClean="0"/>
              <a:t>Regulatory Takings</a:t>
            </a:r>
          </a:p>
          <a:p>
            <a:r>
              <a:rPr lang="en-US" dirty="0" smtClean="0"/>
              <a:t>Inverse condemnation</a:t>
            </a:r>
            <a:endParaRPr lang="en-US" dirty="0"/>
          </a:p>
        </p:txBody>
      </p:sp>
    </p:spTree>
    <p:extLst>
      <p:ext uri="{BB962C8B-B14F-4D97-AF65-F5344CB8AC3E}">
        <p14:creationId xmlns:p14="http://schemas.microsoft.com/office/powerpoint/2010/main" val="6044808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26585"/>
            <a:ext cx="10515600" cy="1325563"/>
          </a:xfrm>
        </p:spPr>
        <p:txBody>
          <a:bodyPr/>
          <a:lstStyle/>
          <a:p>
            <a:r>
              <a:rPr lang="en-US" dirty="0" smtClean="0"/>
              <a:t>Regulatory Tools</a:t>
            </a:r>
            <a:endParaRPr lang="en-US" dirty="0"/>
          </a:p>
        </p:txBody>
      </p:sp>
      <p:sp>
        <p:nvSpPr>
          <p:cNvPr id="3" name="Content Placeholder 2"/>
          <p:cNvSpPr>
            <a:spLocks noGrp="1"/>
          </p:cNvSpPr>
          <p:nvPr>
            <p:ph idx="1"/>
          </p:nvPr>
        </p:nvSpPr>
        <p:spPr>
          <a:xfrm>
            <a:off x="838200" y="1551709"/>
            <a:ext cx="10515600" cy="5126182"/>
          </a:xfrm>
        </p:spPr>
        <p:txBody>
          <a:bodyPr>
            <a:normAutofit fontScale="92500" lnSpcReduction="20000"/>
          </a:bodyPr>
          <a:lstStyle/>
          <a:p>
            <a:r>
              <a:rPr lang="en-US" dirty="0" smtClean="0"/>
              <a:t>Subdivision Regulations</a:t>
            </a:r>
          </a:p>
          <a:p>
            <a:pPr lvl="1"/>
            <a:r>
              <a:rPr lang="en-US" dirty="0" smtClean="0"/>
              <a:t>Adopt Subchapter B of Local Government Code Chapter 212  (Development Plats).</a:t>
            </a:r>
          </a:p>
          <a:p>
            <a:pPr lvl="1"/>
            <a:r>
              <a:rPr lang="en-US" dirty="0" smtClean="0"/>
              <a:t>Drainage and erosion control and design </a:t>
            </a:r>
            <a:r>
              <a:rPr lang="en-US" dirty="0" smtClean="0"/>
              <a:t>requirements.</a:t>
            </a:r>
            <a:endParaRPr lang="en-US" dirty="0" smtClean="0"/>
          </a:p>
          <a:p>
            <a:pPr lvl="1"/>
            <a:r>
              <a:rPr lang="en-US" dirty="0" smtClean="0"/>
              <a:t>Drainage studies.</a:t>
            </a:r>
          </a:p>
          <a:p>
            <a:r>
              <a:rPr lang="en-US" dirty="0" smtClean="0"/>
              <a:t>Zoning Regulations</a:t>
            </a:r>
          </a:p>
          <a:p>
            <a:pPr lvl="1"/>
            <a:r>
              <a:rPr lang="en-US" dirty="0" smtClean="0"/>
              <a:t>Restrict or prohibit uses that are dangerous to health, safety or property in times of flood, or cause excessive increases in flood heights or velocities.</a:t>
            </a:r>
          </a:p>
          <a:p>
            <a:r>
              <a:rPr lang="en-US" dirty="0" smtClean="0"/>
              <a:t>Building Codes</a:t>
            </a:r>
          </a:p>
          <a:p>
            <a:pPr lvl="1"/>
            <a:r>
              <a:rPr lang="en-US" dirty="0" smtClean="0"/>
              <a:t>Require that uses vulnerable to floods, including facilities which serve such uses, be protected against flood damage at the time of initial construction.</a:t>
            </a:r>
          </a:p>
          <a:p>
            <a:r>
              <a:rPr lang="en-US" dirty="0" smtClean="0"/>
              <a:t>Floodplain/Drainage Way </a:t>
            </a:r>
            <a:r>
              <a:rPr lang="en-US" dirty="0" smtClean="0"/>
              <a:t>Management</a:t>
            </a:r>
          </a:p>
          <a:p>
            <a:pPr lvl="1"/>
            <a:r>
              <a:rPr lang="en-US" dirty="0" smtClean="0"/>
              <a:t>Prevent or regulate the construction of flood barriers which will unnaturally divert flood waters or which may increase flood hazards to other lands. </a:t>
            </a:r>
          </a:p>
          <a:p>
            <a:pPr lvl="1"/>
            <a:r>
              <a:rPr lang="en-US" dirty="0" smtClean="0"/>
              <a:t>Control the alteration of natural floodplains, stream channels, and natural protective barriers, which </a:t>
            </a:r>
            <a:r>
              <a:rPr lang="en-US" dirty="0" smtClean="0"/>
              <a:t>are involved </a:t>
            </a:r>
            <a:r>
              <a:rPr lang="en-US" dirty="0" smtClean="0"/>
              <a:t>in the accommodation of flood waters.</a:t>
            </a:r>
          </a:p>
        </p:txBody>
      </p:sp>
    </p:spTree>
    <p:extLst>
      <p:ext uri="{BB962C8B-B14F-4D97-AF65-F5344CB8AC3E}">
        <p14:creationId xmlns:p14="http://schemas.microsoft.com/office/powerpoint/2010/main" val="24880194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Regulatory Tools - Funding</a:t>
            </a:r>
            <a:endParaRPr lang="en-US" dirty="0"/>
          </a:p>
        </p:txBody>
      </p:sp>
      <p:sp>
        <p:nvSpPr>
          <p:cNvPr id="3" name="Content Placeholder 2"/>
          <p:cNvSpPr>
            <a:spLocks noGrp="1"/>
          </p:cNvSpPr>
          <p:nvPr>
            <p:ph idx="1"/>
          </p:nvPr>
        </p:nvSpPr>
        <p:spPr/>
        <p:txBody>
          <a:bodyPr>
            <a:normAutofit/>
          </a:bodyPr>
          <a:lstStyle/>
          <a:p>
            <a:r>
              <a:rPr lang="en-US" dirty="0" smtClean="0"/>
              <a:t>Drainage Utility Fees</a:t>
            </a:r>
          </a:p>
          <a:p>
            <a:pPr lvl="1"/>
            <a:r>
              <a:rPr lang="en-US" dirty="0" smtClean="0"/>
              <a:t>Subchapter C, Texas Local Government Code Chapter 552</a:t>
            </a:r>
          </a:p>
          <a:p>
            <a:pPr marL="914400" lvl="2" indent="0">
              <a:buNone/>
            </a:pPr>
            <a:r>
              <a:rPr lang="en-US" dirty="0" smtClean="0"/>
              <a:t>A fee imposed to recover the cost of the service of the municipality in furnishing drainage for any benefitted property;  and if specifically provided by the governing body of the municipality by ordinance, an amount made in contribution to funding of future drainage system construction by the municipality.</a:t>
            </a:r>
          </a:p>
          <a:p>
            <a:r>
              <a:rPr lang="en-US" dirty="0" smtClean="0"/>
              <a:t>Impact Fees</a:t>
            </a:r>
          </a:p>
          <a:p>
            <a:pPr lvl="1"/>
            <a:r>
              <a:rPr lang="en-US" dirty="0" smtClean="0"/>
              <a:t>Chapter 395 Texas Local Government Code</a:t>
            </a:r>
          </a:p>
          <a:p>
            <a:pPr marL="914400" lvl="2" indent="0">
              <a:buNone/>
            </a:pPr>
            <a:r>
              <a:rPr lang="en-US" dirty="0" smtClean="0"/>
              <a:t>A fee to pay the costs of constructing capital improvements or facility expansions for drainage facilities.</a:t>
            </a:r>
          </a:p>
        </p:txBody>
      </p:sp>
    </p:spTree>
    <p:extLst>
      <p:ext uri="{BB962C8B-B14F-4D97-AF65-F5344CB8AC3E}">
        <p14:creationId xmlns:p14="http://schemas.microsoft.com/office/powerpoint/2010/main" val="226217588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749</TotalTime>
  <Words>1077</Words>
  <Application>Microsoft Office PowerPoint</Application>
  <PresentationFormat>Widescreen</PresentationFormat>
  <Paragraphs>90</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Calibri Light</vt:lpstr>
      <vt:lpstr>Office Theme</vt:lpstr>
      <vt:lpstr>DRAINAGE PRESENTATION</vt:lpstr>
      <vt:lpstr>Use of Public Funds</vt:lpstr>
      <vt:lpstr>Use of Public Funds</vt:lpstr>
      <vt:lpstr>Private Individual/Entity Liability</vt:lpstr>
      <vt:lpstr>Private Individual/Entity Liability</vt:lpstr>
      <vt:lpstr>Governmental Liability - Negligence</vt:lpstr>
      <vt:lpstr>Governmental Liability - Takings</vt:lpstr>
      <vt:lpstr>Regulatory Tools</vt:lpstr>
      <vt:lpstr>Regulatory Tools - Funding</vt:lpstr>
      <vt:lpstr>Drainage Responsibilities</vt:lpstr>
      <vt:lpstr>Drainage Responsibilities</vt:lpstr>
      <vt:lpstr>Drainage Easement Maintenance</vt:lpstr>
      <vt:lpstr>PowerPoint Presentation</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Charles Zech</dc:creator>
  <cp:lastModifiedBy>Charles Zech</cp:lastModifiedBy>
  <cp:revision>22</cp:revision>
  <dcterms:created xsi:type="dcterms:W3CDTF">2016-05-31T19:55:57Z</dcterms:created>
  <dcterms:modified xsi:type="dcterms:W3CDTF">2016-06-02T01:08:50Z</dcterms:modified>
</cp:coreProperties>
</file>