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2" r:id="rId4"/>
    <p:sldId id="281" r:id="rId5"/>
    <p:sldId id="283" r:id="rId6"/>
    <p:sldId id="266" r:id="rId7"/>
    <p:sldId id="284" r:id="rId8"/>
    <p:sldId id="267" r:id="rId9"/>
    <p:sldId id="285" r:id="rId10"/>
    <p:sldId id="263" r:id="rId11"/>
    <p:sldId id="273" r:id="rId12"/>
    <p:sldId id="274" r:id="rId13"/>
    <p:sldId id="275" r:id="rId14"/>
    <p:sldId id="276" r:id="rId15"/>
    <p:sldId id="278" r:id="rId16"/>
    <p:sldId id="279" r:id="rId17"/>
    <p:sldId id="277" r:id="rId18"/>
    <p:sldId id="282" r:id="rId19"/>
    <p:sldId id="280" r:id="rId20"/>
    <p:sldId id="260" r:id="rId21"/>
    <p:sldId id="26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C54"/>
    <a:srgbClr val="099647"/>
    <a:srgbClr val="DBE5E9"/>
    <a:srgbClr val="AEC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71" autoAdjust="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585733-679C-4FCF-918E-44E779A03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E80C9-99BF-4AB0-996E-D2347F628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E96D8-6A70-406C-84D7-E27ABC95362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CFCCD-9540-49FD-9F74-A98A066578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C8338-465B-4CA4-8A1C-EBEE6A55CD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C6B35-E55D-411D-B9BE-A2DFD8DE2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31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07119-6AA5-43E2-B50D-79688E7DD42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EE4BB-CA3C-4E4D-837F-DA7A277B2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6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0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3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9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9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2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0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3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8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50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0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5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6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5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EE4BB-CA3C-4E4D-837F-DA7A277B2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A90E-40B2-466C-86BC-23FC8D34D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B6F59-68AE-4DA7-9FC4-4E1402543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92DCA-5555-45E5-865B-79F3131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E8A9D-C690-432A-81B9-4C36FD1E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49866-8E8B-448D-96BE-BD0A10D9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1FA7-264C-4A8D-BAD2-1F243D4B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1B913-BD7E-4EF5-8F8A-8C04E390E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1C638-4ED8-4595-9FE5-67D5A7DA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5617-CBFF-41B4-85C7-35FA5FAA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7676-81D8-49B8-874F-1D368062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2AE08-4BE4-4807-96D7-EC6B3B4ED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5B864-1489-4FD6-9254-E4A25B2A0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DD31-F9B8-4F77-AE2C-2577F146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1F8DB-C18B-45F8-974B-77C543D3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764C0-5E9C-4FE0-96B5-A6F9626A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A99A-9C64-443A-A4D4-BEF20D39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7795-2A81-4A5F-BE58-5D75417E1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F2B77-798E-4735-9B63-604621EC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CFAF-C93E-4446-9792-31A16B71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3A83-FDD5-4F5D-9793-F76944E2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5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84C5-D05C-4002-9545-1BAD6B1B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87D95-56D2-4B15-AA0B-BD4A329F7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93D97-6987-4269-8750-0CD81083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0B31F-6215-41B9-A6C5-B378A46A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F650D-F300-4EA2-92B8-D140B696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A381-FF78-4076-B359-23C85CF6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5C71-B33C-4644-8924-03918FE9D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E4D70-3DF6-4B37-AD8F-0471115E6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EAB4D-02FB-48F5-A8FB-ABFC2367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221E3-7D1E-4721-809E-2056F4DE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AFC1D-85E1-4BDC-8B6D-41D59585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9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C1A6-A3C6-4DFF-A416-7D4BF2C9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4CAF9-1C59-4101-AB30-94D4B25BC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ADE2D-FE01-4C07-B6C3-F68A40051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1F3FC-D80A-476C-ADDF-04F074A77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D8603-3CEB-4C2D-9F14-0FD069C9C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6B5B4-DA04-41F3-876D-19BA53F4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3ED64-5D74-41AF-A993-4AB94C71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2BD8F-2C7C-486B-8855-348D7B3D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4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CE83-4EA7-4CBF-99E7-DC4EF01C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6CEEC-A5C2-40D0-92EF-A32CB954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16FA4-C91C-45EA-A8DB-87F3AD98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DF810-9E19-4887-9CB8-D5371333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EFAF7-A81A-4416-9F47-C71EE693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2F288-ABE0-438F-8798-763C02DF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8B65-9DE2-467E-BCF6-FCD5B9AD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A23F-641B-445D-983A-D71B793C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C082-0E09-41D9-9B3F-44C380CE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D5F01-905F-4DD3-AF28-1BAC728AF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7A4C4-65B3-463C-B529-59C0FF38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1C72D-25EA-47E4-AB76-F9F03B6C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78558-A221-4A9C-A247-3968D802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9E14-4CB9-4CBF-9D16-F47649F0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C3CA6-AB0E-47B2-B8B3-484C2E35E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40BE8-E071-4AE4-B247-4726CBDCB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B31F1-F1C4-4BA0-8EB3-7D2DE88C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B3490-A225-4F85-AD23-A2A4D9CD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13E33-E87A-4C8C-99C2-9BE8AA83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9F135-9E7A-432B-823B-976E38E4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8E72-33A5-4FC7-A93D-5495E715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F9D6-D84E-40A1-ADA2-618FABB6B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94C5-99DD-484B-9D97-78999CD157C7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77CE2-C45A-465C-8C85-BD3EC5EBD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1F056-AA16-4B74-861F-651C6A24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D988-0E3B-47A7-8BC7-E6707265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EDE450-5DA4-4933-8321-295B01A1B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1" r="3475" b="12809"/>
          <a:stretch/>
        </p:blipFill>
        <p:spPr>
          <a:xfrm>
            <a:off x="6520137" y="-1"/>
            <a:ext cx="567186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6CEF7-7F79-43A4-89E2-4447AF280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" y="848555"/>
            <a:ext cx="6053138" cy="153531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Fair Oaks Ranch, TX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F8FFF-8D18-47DF-96E0-53A8CE172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38" y="2464042"/>
            <a:ext cx="5857461" cy="511711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rgbClr val="099647"/>
                </a:solidFill>
              </a:rPr>
              <a:t>Elevated Storage Tank Project</a:t>
            </a:r>
          </a:p>
          <a:p>
            <a:pPr algn="r"/>
            <a:r>
              <a:rPr lang="en-US" sz="3600" dirty="0">
                <a:solidFill>
                  <a:srgbClr val="099647"/>
                </a:solidFill>
              </a:rPr>
              <a:t>Community Workshop #2</a:t>
            </a:r>
          </a:p>
          <a:p>
            <a:pPr algn="r"/>
            <a:r>
              <a:rPr lang="en-US" dirty="0">
                <a:solidFill>
                  <a:srgbClr val="099647"/>
                </a:solidFill>
              </a:rPr>
              <a:t>September 10, 2019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BF5448EA-C73F-4855-BAFD-32A6EC702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33" y="5390470"/>
            <a:ext cx="1116967" cy="10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BFC7C8-DF4E-4DF3-BC70-3D6051E14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587" y="6515100"/>
            <a:ext cx="1304925" cy="2571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AC3411A-C70A-46F2-9D43-BB8A0D66EE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092" t="51391" r="8547"/>
          <a:stretch/>
        </p:blipFill>
        <p:spPr>
          <a:xfrm>
            <a:off x="1" y="-1"/>
            <a:ext cx="12192000" cy="13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7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89EE9D-E878-4DAF-B962-03635118C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/>
          <a:stretch/>
        </p:blipFill>
        <p:spPr>
          <a:xfrm>
            <a:off x="3136392" y="0"/>
            <a:ext cx="9055608" cy="68580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551AF-7BEF-410A-9B47-2754FAFD83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92" t="51391" r="8547"/>
          <a:stretch/>
        </p:blipFill>
        <p:spPr>
          <a:xfrm>
            <a:off x="0" y="-1"/>
            <a:ext cx="12192000" cy="13781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5964D7-7084-42D8-B6BB-8E301535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31" y="600626"/>
            <a:ext cx="3130484" cy="1993488"/>
          </a:xfrm>
        </p:spPr>
        <p:txBody>
          <a:bodyPr/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Tank Location</a:t>
            </a:r>
          </a:p>
        </p:txBody>
      </p:sp>
    </p:spTree>
    <p:extLst>
      <p:ext uri="{BB962C8B-B14F-4D97-AF65-F5344CB8AC3E}">
        <p14:creationId xmlns:p14="http://schemas.microsoft.com/office/powerpoint/2010/main" val="293623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5FB8-B454-4DBF-ADD9-EB34B38D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1" y="599859"/>
            <a:ext cx="11568735" cy="9064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A – </a:t>
            </a:r>
            <a:r>
              <a:rPr lang="en-US" sz="3200" b="1" dirty="0">
                <a:solidFill>
                  <a:srgbClr val="09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Elevation: 1382 feet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F610-4442-4ABE-A641-00862843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12" y="1490132"/>
            <a:ext cx="11962988" cy="310042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000" dirty="0"/>
              <a:t>Tank Height to overflow: 150 feet </a:t>
            </a:r>
          </a:p>
          <a:p>
            <a:pPr lvl="0"/>
            <a:r>
              <a:rPr lang="en-US" sz="3000" dirty="0"/>
              <a:t>Waterline extension required: 225 feet</a:t>
            </a:r>
          </a:p>
          <a:p>
            <a:pPr lvl="0"/>
            <a:r>
              <a:rPr lang="en-US" sz="3000" dirty="0"/>
              <a:t>Access via Ammann Rd</a:t>
            </a:r>
          </a:p>
          <a:p>
            <a:pPr lvl="0"/>
            <a:r>
              <a:rPr lang="en-US" sz="3000" dirty="0"/>
              <a:t>Three-phase electric power available</a:t>
            </a:r>
          </a:p>
          <a:p>
            <a:pPr lvl="0"/>
            <a:r>
              <a:rPr lang="en-US" sz="3000" dirty="0"/>
              <a:t>Existing berm – significant grading and drainage analysis required</a:t>
            </a:r>
          </a:p>
          <a:p>
            <a:pPr lvl="0"/>
            <a:r>
              <a:rPr lang="en-US" sz="3000" dirty="0"/>
              <a:t>Approx. 150 feet to closest residential structure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1C524-66B9-4B6F-B3B8-90DFA3B5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F5AF94-1D84-4E1E-870F-308DB98DC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19015"/>
              </p:ext>
            </p:extLst>
          </p:nvPr>
        </p:nvGraphicFramePr>
        <p:xfrm>
          <a:off x="2991881" y="5136746"/>
          <a:ext cx="6042994" cy="114213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021497">
                  <a:extLst>
                    <a:ext uri="{9D8B030D-6E8A-4147-A177-3AD203B41FA5}">
                      <a16:colId xmlns:a16="http://schemas.microsoft.com/office/drawing/2014/main" val="642782553"/>
                    </a:ext>
                  </a:extLst>
                </a:gridCol>
                <a:gridCol w="3021497">
                  <a:extLst>
                    <a:ext uri="{9D8B030D-6E8A-4147-A177-3AD203B41FA5}">
                      <a16:colId xmlns:a16="http://schemas.microsoft.com/office/drawing/2014/main" val="4231631755"/>
                    </a:ext>
                  </a:extLst>
                </a:gridCol>
              </a:tblGrid>
              <a:tr h="7178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Opinion of Probable Construction Cost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BE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22124"/>
                  </a:ext>
                </a:extLst>
              </a:tr>
              <a:tr h="424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63C5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Various Tank Styles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63C54"/>
                          </a:solidFill>
                          <a:effectLst/>
                        </a:rPr>
                        <a:t>$2.2 – $2.8 M</a:t>
                      </a:r>
                      <a:endParaRPr lang="en-US" sz="24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04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5FB8-B454-4DBF-ADD9-EB34B38D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51" y="520072"/>
            <a:ext cx="7867197" cy="12573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B – </a:t>
            </a:r>
            <a:r>
              <a:rPr lang="en-US" sz="3200" b="1" dirty="0">
                <a:solidFill>
                  <a:srgbClr val="09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Elevation: 1357 feet </a:t>
            </a:r>
            <a:endParaRPr lang="en-US" b="1" dirty="0">
              <a:solidFill>
                <a:srgbClr val="0996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F610-4442-4ABE-A641-00862843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51" y="1633296"/>
            <a:ext cx="11539172" cy="3562116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Tank height to overflow: 170 feet (Tallest tank)</a:t>
            </a:r>
          </a:p>
          <a:p>
            <a:pPr lvl="0"/>
            <a:r>
              <a:rPr lang="en-US" sz="3000" dirty="0"/>
              <a:t>Waterline extension required: 3,650 feet (Longest pipe extension)</a:t>
            </a:r>
          </a:p>
          <a:p>
            <a:pPr lvl="0"/>
            <a:r>
              <a:rPr lang="en-US" sz="3000" dirty="0"/>
              <a:t>Access via Ammann Rd</a:t>
            </a:r>
          </a:p>
          <a:p>
            <a:pPr lvl="0"/>
            <a:r>
              <a:rPr lang="en-US" sz="3000" dirty="0"/>
              <a:t>Three-phase electric power available</a:t>
            </a:r>
          </a:p>
          <a:p>
            <a:pPr lvl="0"/>
            <a:r>
              <a:rPr lang="en-US" sz="3000" dirty="0"/>
              <a:t>Location of future City Pump Station </a:t>
            </a:r>
          </a:p>
          <a:p>
            <a:pPr lvl="0"/>
            <a:r>
              <a:rPr lang="en-US" sz="3000" dirty="0"/>
              <a:t>Approx. 2,600 feet to closest residential structure</a:t>
            </a:r>
          </a:p>
          <a:p>
            <a:pPr lvl="0"/>
            <a:endParaRPr lang="en-US" sz="3000" dirty="0"/>
          </a:p>
          <a:p>
            <a:pPr lvl="1"/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1C524-66B9-4B6F-B3B8-90DFA3B5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170EE5-2F07-4B3B-92C0-2493F0B36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2476"/>
              </p:ext>
            </p:extLst>
          </p:nvPr>
        </p:nvGraphicFramePr>
        <p:xfrm>
          <a:off x="3067347" y="5536472"/>
          <a:ext cx="6057306" cy="10363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028653">
                  <a:extLst>
                    <a:ext uri="{9D8B030D-6E8A-4147-A177-3AD203B41FA5}">
                      <a16:colId xmlns:a16="http://schemas.microsoft.com/office/drawing/2014/main" val="642782553"/>
                    </a:ext>
                  </a:extLst>
                </a:gridCol>
                <a:gridCol w="3028653">
                  <a:extLst>
                    <a:ext uri="{9D8B030D-6E8A-4147-A177-3AD203B41FA5}">
                      <a16:colId xmlns:a16="http://schemas.microsoft.com/office/drawing/2014/main" val="4231631755"/>
                    </a:ext>
                  </a:extLst>
                </a:gridCol>
              </a:tblGrid>
              <a:tr h="6427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Opinion of Probable Construction Cost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BE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22124"/>
                  </a:ext>
                </a:extLst>
              </a:tr>
              <a:tr h="379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63C54"/>
                          </a:solidFill>
                          <a:effectLst/>
                        </a:rPr>
                        <a:t>Various Tank Styles</a:t>
                      </a:r>
                      <a:endParaRPr lang="en-US" sz="2400" b="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63C54"/>
                          </a:solidFill>
                          <a:effectLst/>
                        </a:rPr>
                        <a:t>$2.9 - $3.5 M</a:t>
                      </a:r>
                      <a:endParaRPr lang="en-US" sz="24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04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66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5FB8-B454-4DBF-ADD9-EB34B38D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749046"/>
            <a:ext cx="7661764" cy="1257300"/>
          </a:xfrm>
        </p:spPr>
        <p:txBody>
          <a:bodyPr/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C – </a:t>
            </a:r>
            <a:r>
              <a:rPr lang="en-US" sz="3200" b="1" dirty="0">
                <a:solidFill>
                  <a:srgbClr val="09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Elevation: 1432 feet</a:t>
            </a:r>
            <a:endParaRPr lang="en-US" b="1" dirty="0">
              <a:solidFill>
                <a:srgbClr val="0996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F610-4442-4ABE-A641-00862843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3" y="2006346"/>
            <a:ext cx="11741279" cy="2931414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Tank height to overflow: 100 feet</a:t>
            </a:r>
          </a:p>
          <a:p>
            <a:pPr lvl="0"/>
            <a:r>
              <a:rPr lang="en-US" sz="3000" dirty="0"/>
              <a:t>Waterline extension required: 1,950 feet</a:t>
            </a:r>
          </a:p>
          <a:p>
            <a:pPr lvl="0"/>
            <a:r>
              <a:rPr lang="en-US" sz="3000" dirty="0"/>
              <a:t>Access off Ammann Road – Approx. 1,700 feet of access road required</a:t>
            </a:r>
          </a:p>
          <a:p>
            <a:pPr lvl="0"/>
            <a:r>
              <a:rPr lang="en-US" sz="3000" dirty="0"/>
              <a:t>Single-phase electrical line extension required: 350 feet</a:t>
            </a:r>
          </a:p>
          <a:p>
            <a:pPr lvl="0"/>
            <a:r>
              <a:rPr lang="en-US" sz="3000" dirty="0"/>
              <a:t>Approx. 1,100 feet to closest residential structure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1C524-66B9-4B6F-B3B8-90DFA3B5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2C7105-923C-4EFB-888C-47C4D813D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685321"/>
              </p:ext>
            </p:extLst>
          </p:nvPr>
        </p:nvGraphicFramePr>
        <p:xfrm>
          <a:off x="3074503" y="5122984"/>
          <a:ext cx="6042994" cy="109424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021497">
                  <a:extLst>
                    <a:ext uri="{9D8B030D-6E8A-4147-A177-3AD203B41FA5}">
                      <a16:colId xmlns:a16="http://schemas.microsoft.com/office/drawing/2014/main" val="642782553"/>
                    </a:ext>
                  </a:extLst>
                </a:gridCol>
                <a:gridCol w="3021497">
                  <a:extLst>
                    <a:ext uri="{9D8B030D-6E8A-4147-A177-3AD203B41FA5}">
                      <a16:colId xmlns:a16="http://schemas.microsoft.com/office/drawing/2014/main" val="4231631755"/>
                    </a:ext>
                  </a:extLst>
                </a:gridCol>
              </a:tblGrid>
              <a:tr h="68774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Opinion of Probable Construction Cost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BE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22124"/>
                  </a:ext>
                </a:extLst>
              </a:tr>
              <a:tr h="406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63C54"/>
                          </a:solidFill>
                          <a:effectLst/>
                        </a:rPr>
                        <a:t>Various Tank Styles</a:t>
                      </a:r>
                      <a:endParaRPr lang="en-US" sz="2400" b="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63C54"/>
                          </a:solidFill>
                          <a:effectLst/>
                        </a:rPr>
                        <a:t>$2.4 - $3.0 M</a:t>
                      </a:r>
                      <a:endParaRPr lang="en-US" sz="24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04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12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5FB8-B454-4DBF-ADD9-EB34B38D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3" y="749046"/>
            <a:ext cx="7298349" cy="1257300"/>
          </a:xfrm>
        </p:spPr>
        <p:txBody>
          <a:bodyPr/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D – </a:t>
            </a:r>
            <a:r>
              <a:rPr lang="en-US" sz="3200" b="1" dirty="0">
                <a:solidFill>
                  <a:srgbClr val="09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Elevation: 1390 feet</a:t>
            </a:r>
            <a:endParaRPr lang="en-US" b="1" dirty="0">
              <a:solidFill>
                <a:srgbClr val="0996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F610-4442-4ABE-A641-00862843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4" y="2006347"/>
            <a:ext cx="11495848" cy="256565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000" dirty="0"/>
              <a:t>Tank height to overflow: 140 feet</a:t>
            </a:r>
          </a:p>
          <a:p>
            <a:pPr lvl="0"/>
            <a:r>
              <a:rPr lang="en-US" sz="3000" dirty="0"/>
              <a:t>Waterline extension required: 200 feet</a:t>
            </a:r>
          </a:p>
          <a:p>
            <a:pPr lvl="0"/>
            <a:r>
              <a:rPr lang="en-US" sz="3000" dirty="0"/>
              <a:t>Access via Ammann Rd</a:t>
            </a:r>
          </a:p>
          <a:p>
            <a:pPr lvl="0"/>
            <a:r>
              <a:rPr lang="en-US" sz="3000" dirty="0"/>
              <a:t>Three-phase electric power available</a:t>
            </a:r>
          </a:p>
          <a:p>
            <a:pPr lvl="0"/>
            <a:r>
              <a:rPr lang="en-US" sz="3000" dirty="0"/>
              <a:t>Approx. 380 feet to closest residential structure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1C524-66B9-4B6F-B3B8-90DFA3B5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DEAC87-D5EA-4D1D-B624-2E82F82D8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727947"/>
              </p:ext>
            </p:extLst>
          </p:nvPr>
        </p:nvGraphicFramePr>
        <p:xfrm>
          <a:off x="3074503" y="5029964"/>
          <a:ext cx="6042994" cy="109424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021497">
                  <a:extLst>
                    <a:ext uri="{9D8B030D-6E8A-4147-A177-3AD203B41FA5}">
                      <a16:colId xmlns:a16="http://schemas.microsoft.com/office/drawing/2014/main" val="642782553"/>
                    </a:ext>
                  </a:extLst>
                </a:gridCol>
                <a:gridCol w="3021497">
                  <a:extLst>
                    <a:ext uri="{9D8B030D-6E8A-4147-A177-3AD203B41FA5}">
                      <a16:colId xmlns:a16="http://schemas.microsoft.com/office/drawing/2014/main" val="4231631755"/>
                    </a:ext>
                  </a:extLst>
                </a:gridCol>
              </a:tblGrid>
              <a:tr h="68774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Opinion of Probable Construction Cost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BE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22124"/>
                  </a:ext>
                </a:extLst>
              </a:tr>
              <a:tr h="406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63C54"/>
                          </a:solidFill>
                          <a:effectLst/>
                        </a:rPr>
                        <a:t>Various Tank Styles</a:t>
                      </a:r>
                      <a:endParaRPr lang="en-US" sz="2400" b="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63C54"/>
                          </a:solidFill>
                          <a:effectLst/>
                        </a:rPr>
                        <a:t>$2.1 - $ 2.7 M </a:t>
                      </a:r>
                      <a:endParaRPr lang="en-US" sz="24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04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6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5FB8-B454-4DBF-ADD9-EB34B38D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749046"/>
            <a:ext cx="7263180" cy="1257300"/>
          </a:xfrm>
        </p:spPr>
        <p:txBody>
          <a:bodyPr/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E – </a:t>
            </a:r>
            <a:r>
              <a:rPr lang="en-US" sz="3200" b="1" dirty="0">
                <a:solidFill>
                  <a:srgbClr val="09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Elevation: 1435 feet</a:t>
            </a:r>
            <a:endParaRPr lang="en-US" b="1" dirty="0">
              <a:solidFill>
                <a:srgbClr val="0996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F610-4442-4ABE-A641-00862843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33" y="1781909"/>
            <a:ext cx="11614733" cy="2790941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Tank height to overflow: 95 feet (Shortest tank) </a:t>
            </a:r>
          </a:p>
          <a:p>
            <a:pPr lvl="0"/>
            <a:r>
              <a:rPr lang="en-US" sz="3000" dirty="0"/>
              <a:t>Waterline extension required: 2,200 feet</a:t>
            </a:r>
          </a:p>
          <a:p>
            <a:pPr lvl="0"/>
            <a:r>
              <a:rPr lang="en-US" sz="3000" dirty="0"/>
              <a:t>Access off Ammann Rd – Approx. 1,950 feet of access road required</a:t>
            </a:r>
          </a:p>
          <a:p>
            <a:pPr lvl="0"/>
            <a:r>
              <a:rPr lang="en-US" sz="3000" dirty="0"/>
              <a:t>Single-phase electrical line extension required: 380 feet</a:t>
            </a:r>
          </a:p>
          <a:p>
            <a:pPr lvl="0"/>
            <a:r>
              <a:rPr lang="en-US" sz="3000" dirty="0"/>
              <a:t>Approx. 750 feet to closest residential structure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1C524-66B9-4B6F-B3B8-90DFA3B5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27D37B-2D69-4FA9-87CD-E31BE2927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10032"/>
              </p:ext>
            </p:extLst>
          </p:nvPr>
        </p:nvGraphicFramePr>
        <p:xfrm>
          <a:off x="3109672" y="4977063"/>
          <a:ext cx="6510368" cy="127433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255184">
                  <a:extLst>
                    <a:ext uri="{9D8B030D-6E8A-4147-A177-3AD203B41FA5}">
                      <a16:colId xmlns:a16="http://schemas.microsoft.com/office/drawing/2014/main" val="642782553"/>
                    </a:ext>
                  </a:extLst>
                </a:gridCol>
                <a:gridCol w="3255184">
                  <a:extLst>
                    <a:ext uri="{9D8B030D-6E8A-4147-A177-3AD203B41FA5}">
                      <a16:colId xmlns:a16="http://schemas.microsoft.com/office/drawing/2014/main" val="4231631755"/>
                    </a:ext>
                  </a:extLst>
                </a:gridCol>
              </a:tblGrid>
              <a:tr h="80093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Opinion of Probable Construction Cost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BE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22124"/>
                  </a:ext>
                </a:extLst>
              </a:tr>
              <a:tr h="473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63C54"/>
                          </a:solidFill>
                          <a:effectLst/>
                        </a:rPr>
                        <a:t>Various Tank Styles </a:t>
                      </a:r>
                      <a:endParaRPr lang="en-US" sz="2400" b="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63C54"/>
                          </a:solidFill>
                          <a:effectLst/>
                        </a:rPr>
                        <a:t>$2.5 - $3.1 M</a:t>
                      </a:r>
                      <a:endParaRPr lang="en-US" sz="2400" dirty="0">
                        <a:solidFill>
                          <a:srgbClr val="063C5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04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68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F1CA24-4C1B-4BBA-A090-A9BCAF004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t="13456" r="32868" b="6039"/>
          <a:stretch/>
        </p:blipFill>
        <p:spPr>
          <a:xfrm>
            <a:off x="4806957" y="1862193"/>
            <a:ext cx="2057140" cy="308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06667-3D1B-4A19-A2B8-A5AF9AB2AA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8" r="4215"/>
          <a:stretch/>
        </p:blipFill>
        <p:spPr>
          <a:xfrm>
            <a:off x="749052" y="1879003"/>
            <a:ext cx="2178755" cy="308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5C317-BE4D-4455-ABE3-838A71D3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52" y="688848"/>
            <a:ext cx="7914302" cy="9724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Cost by Tank Style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1081-4144-49E4-9F50-F1FB4FFC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93" y="5267897"/>
            <a:ext cx="3818781" cy="115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99647"/>
                </a:solidFill>
              </a:rPr>
              <a:t>Composite</a:t>
            </a:r>
          </a:p>
          <a:p>
            <a:pPr marL="0" indent="0" algn="ctr">
              <a:buNone/>
            </a:pPr>
            <a:r>
              <a:rPr lang="en-US" sz="2400" dirty="0"/>
              <a:t>Highest Cost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8A3F8A-8A03-4F99-BFCC-D74B8D04AF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2984" r="18425" b="10017"/>
          <a:stretch/>
        </p:blipFill>
        <p:spPr>
          <a:xfrm>
            <a:off x="9364510" y="1849699"/>
            <a:ext cx="1917948" cy="31004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BE7A1-D789-40AC-8321-CD6367980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86283A-1B36-4AB0-ADCC-4F7467C1183A}"/>
              </a:ext>
            </a:extLst>
          </p:cNvPr>
          <p:cNvSpPr txBox="1">
            <a:spLocks/>
          </p:cNvSpPr>
          <p:nvPr/>
        </p:nvSpPr>
        <p:spPr>
          <a:xfrm>
            <a:off x="0" y="5283726"/>
            <a:ext cx="3737032" cy="138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99647"/>
                </a:solidFill>
              </a:rPr>
              <a:t>Multi-Column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Lowest Cost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836C4D-36C4-41C0-A1DF-457944B6E2D4}"/>
              </a:ext>
            </a:extLst>
          </p:cNvPr>
          <p:cNvSpPr txBox="1">
            <a:spLocks/>
          </p:cNvSpPr>
          <p:nvPr/>
        </p:nvSpPr>
        <p:spPr>
          <a:xfrm>
            <a:off x="3821789" y="5283726"/>
            <a:ext cx="3737032" cy="138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99647"/>
                </a:solidFill>
              </a:rPr>
              <a:t>Spheroid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Middle Cost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005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5FB8-B454-4DBF-ADD9-EB34B38D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31" y="568369"/>
            <a:ext cx="10555969" cy="12573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Site/Tank Style Analysis: Construction Cost Comparison*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1C524-66B9-4B6F-B3B8-90DFA3B5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2EF6A7-1A99-441B-80CF-F21FB7547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40664"/>
              </p:ext>
            </p:extLst>
          </p:nvPr>
        </p:nvGraphicFramePr>
        <p:xfrm>
          <a:off x="1655789" y="1825669"/>
          <a:ext cx="8585491" cy="330489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93372">
                  <a:extLst>
                    <a:ext uri="{9D8B030D-6E8A-4147-A177-3AD203B41FA5}">
                      <a16:colId xmlns:a16="http://schemas.microsoft.com/office/drawing/2014/main" val="1411613479"/>
                    </a:ext>
                  </a:extLst>
                </a:gridCol>
                <a:gridCol w="2257276">
                  <a:extLst>
                    <a:ext uri="{9D8B030D-6E8A-4147-A177-3AD203B41FA5}">
                      <a16:colId xmlns:a16="http://schemas.microsoft.com/office/drawing/2014/main" val="1715110087"/>
                    </a:ext>
                  </a:extLst>
                </a:gridCol>
                <a:gridCol w="2414197">
                  <a:extLst>
                    <a:ext uri="{9D8B030D-6E8A-4147-A177-3AD203B41FA5}">
                      <a16:colId xmlns:a16="http://schemas.microsoft.com/office/drawing/2014/main" val="850261379"/>
                    </a:ext>
                  </a:extLst>
                </a:gridCol>
                <a:gridCol w="2320646">
                  <a:extLst>
                    <a:ext uri="{9D8B030D-6E8A-4147-A177-3AD203B41FA5}">
                      <a16:colId xmlns:a16="http://schemas.microsoft.com/office/drawing/2014/main" val="2455297297"/>
                    </a:ext>
                  </a:extLst>
                </a:gridCol>
              </a:tblGrid>
              <a:tr h="995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Site Locations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Composite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Spheroid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Multi-Column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80914"/>
                  </a:ext>
                </a:extLst>
              </a:tr>
              <a:tr h="45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Site A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$2,800,000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$2,600,000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$2,200,000</a:t>
                      </a:r>
                      <a:endParaRPr lang="en-US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83103"/>
                  </a:ext>
                </a:extLst>
              </a:tr>
              <a:tr h="45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Site B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$3,500,000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$3,300,000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$2,900,000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868286"/>
                  </a:ext>
                </a:extLst>
              </a:tr>
              <a:tr h="45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Site C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$3,000,000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$2,700,000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$2,400,000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86837"/>
                  </a:ext>
                </a:extLst>
              </a:tr>
              <a:tr h="45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Site D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$2,700,000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$2,400,000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$2,100,000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763058"/>
                  </a:ext>
                </a:extLst>
              </a:tr>
              <a:tr h="45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63C54"/>
                          </a:solidFill>
                          <a:effectLst/>
                        </a:rPr>
                        <a:t>Site E</a:t>
                      </a:r>
                      <a:endParaRPr lang="en-US" sz="2800" dirty="0">
                        <a:solidFill>
                          <a:srgbClr val="063C54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$3,100,000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$2,800,000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63C54"/>
                          </a:solidFill>
                          <a:effectLst/>
                        </a:rPr>
                        <a:t>$2,500,000</a:t>
                      </a:r>
                      <a:endParaRPr lang="en-US" sz="2000" dirty="0">
                        <a:solidFill>
                          <a:srgbClr val="063C54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377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11FDA1-197F-4096-9DA1-49E2BB0DC494}"/>
              </a:ext>
            </a:extLst>
          </p:cNvPr>
          <p:cNvSpPr txBox="1"/>
          <p:nvPr/>
        </p:nvSpPr>
        <p:spPr>
          <a:xfrm>
            <a:off x="1994946" y="5341394"/>
            <a:ext cx="991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Lowest Overall Construction Cost: Site D, Multi-Column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CD05A-437A-4685-A6B3-ED4D75594D11}"/>
              </a:ext>
            </a:extLst>
          </p:cNvPr>
          <p:cNvSpPr txBox="1"/>
          <p:nvPr/>
        </p:nvSpPr>
        <p:spPr>
          <a:xfrm>
            <a:off x="751823" y="5877068"/>
            <a:ext cx="110093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*Construction costs include estimates for a water elevated storage tank, site work, electrical and controls, mobilization, and off-site work including access roads, extension of existing utilities, and drainage. Land acquisition costs are not included. </a:t>
            </a:r>
          </a:p>
        </p:txBody>
      </p:sp>
    </p:spTree>
    <p:extLst>
      <p:ext uri="{BB962C8B-B14F-4D97-AF65-F5344CB8AC3E}">
        <p14:creationId xmlns:p14="http://schemas.microsoft.com/office/powerpoint/2010/main" val="195596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6ED798-D0BB-47F0-9B07-699EE4687AE3}"/>
              </a:ext>
            </a:extLst>
          </p:cNvPr>
          <p:cNvSpPr txBox="1"/>
          <p:nvPr/>
        </p:nvSpPr>
        <p:spPr>
          <a:xfrm>
            <a:off x="40874" y="558075"/>
            <a:ext cx="8491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 Cost by Tank Style*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84EC1-ED1C-47C4-AC1D-C10DFF547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1959F9-06D4-43A3-A9B1-9ADC2297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05493"/>
            <a:ext cx="3915508" cy="1381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99647"/>
                </a:solidFill>
              </a:rPr>
              <a:t>Composite</a:t>
            </a:r>
          </a:p>
          <a:p>
            <a:pPr marL="0" indent="0" algn="ctr">
              <a:buNone/>
            </a:pPr>
            <a:r>
              <a:rPr lang="en-US" sz="2200" dirty="0"/>
              <a:t>Lowest Cost</a:t>
            </a:r>
          </a:p>
          <a:p>
            <a:pPr marL="0" indent="0" algn="ctr">
              <a:buNone/>
            </a:pPr>
            <a:r>
              <a:rPr lang="en-US" sz="2200" dirty="0"/>
              <a:t>$220,000/repaint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E0CECA-5314-45EA-B1A0-B738DB308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2984" r="18425" b="10017"/>
          <a:stretch/>
        </p:blipFill>
        <p:spPr>
          <a:xfrm>
            <a:off x="909541" y="1483255"/>
            <a:ext cx="1917948" cy="31004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1949B5-77AC-405E-BFC2-990EF93205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t="13456" r="32868" b="6039"/>
          <a:stretch/>
        </p:blipFill>
        <p:spPr>
          <a:xfrm>
            <a:off x="4770381" y="1483255"/>
            <a:ext cx="2057140" cy="3087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BAF927-3C69-42B4-A1BA-A3048DB1DB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8" r="4215"/>
          <a:stretch/>
        </p:blipFill>
        <p:spPr>
          <a:xfrm>
            <a:off x="8993406" y="1482500"/>
            <a:ext cx="2178755" cy="308799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17B6FC-4BFC-4928-88B9-5AF2A06F69DA}"/>
              </a:ext>
            </a:extLst>
          </p:cNvPr>
          <p:cNvSpPr txBox="1">
            <a:spLocks/>
          </p:cNvSpPr>
          <p:nvPr/>
        </p:nvSpPr>
        <p:spPr>
          <a:xfrm>
            <a:off x="8214267" y="4675303"/>
            <a:ext cx="3737032" cy="138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99647"/>
                </a:solidFill>
              </a:rPr>
              <a:t>Multi-Column</a:t>
            </a:r>
            <a:endParaRPr lang="en-US" sz="2600" b="1" dirty="0">
              <a:solidFill>
                <a:srgbClr val="099647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Highest Cost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$330,000/repaint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16FE19F-BB52-433C-B2B7-EEF3EB0D0D41}"/>
              </a:ext>
            </a:extLst>
          </p:cNvPr>
          <p:cNvSpPr txBox="1">
            <a:spLocks/>
          </p:cNvSpPr>
          <p:nvPr/>
        </p:nvSpPr>
        <p:spPr>
          <a:xfrm>
            <a:off x="4115784" y="4688854"/>
            <a:ext cx="3366333" cy="138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99647"/>
                </a:solidFill>
              </a:rPr>
              <a:t>Spheroid</a:t>
            </a:r>
            <a:endParaRPr lang="en-US" sz="2600" b="1" dirty="0">
              <a:solidFill>
                <a:srgbClr val="099647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Middle Cost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$300,000/repaint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6A311-82F1-43E1-8E23-A1774E6D21AC}"/>
              </a:ext>
            </a:extLst>
          </p:cNvPr>
          <p:cNvSpPr txBox="1"/>
          <p:nvPr/>
        </p:nvSpPr>
        <p:spPr>
          <a:xfrm>
            <a:off x="909541" y="6196145"/>
            <a:ext cx="917324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*Life cycle costs were created assuming a 60-year life cycle, with repaints every 15 years.</a:t>
            </a:r>
          </a:p>
        </p:txBody>
      </p:sp>
    </p:spTree>
    <p:extLst>
      <p:ext uri="{BB962C8B-B14F-4D97-AF65-F5344CB8AC3E}">
        <p14:creationId xmlns:p14="http://schemas.microsoft.com/office/powerpoint/2010/main" val="43172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C317-BE4D-4455-ABE3-838A71D3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52" y="688848"/>
            <a:ext cx="4941253" cy="9724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 Update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BE7A1-D789-40AC-8321-CD636798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B7AB54-0898-410B-A038-B72A1230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52" y="1774201"/>
            <a:ext cx="10465904" cy="43498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Federal Aviation Administration</a:t>
            </a:r>
          </a:p>
          <a:p>
            <a:pPr>
              <a:lnSpc>
                <a:spcPct val="150000"/>
              </a:lnSpc>
            </a:pPr>
            <a:r>
              <a:rPr lang="en-US" dirty="0"/>
              <a:t>Pedernales Electric Cooperative</a:t>
            </a:r>
          </a:p>
          <a:p>
            <a:pPr>
              <a:lnSpc>
                <a:spcPct val="150000"/>
              </a:lnSpc>
            </a:pPr>
            <a:r>
              <a:rPr lang="en-US" dirty="0"/>
              <a:t>Kendall and Comal County</a:t>
            </a:r>
          </a:p>
          <a:p>
            <a:pPr>
              <a:lnSpc>
                <a:spcPct val="150000"/>
              </a:lnSpc>
            </a:pPr>
            <a:r>
              <a:rPr lang="en-US" dirty="0"/>
              <a:t>Guadalupe-Blanco River Authority </a:t>
            </a:r>
          </a:p>
          <a:p>
            <a:pPr>
              <a:lnSpc>
                <a:spcPct val="150000"/>
              </a:lnSpc>
            </a:pPr>
            <a:r>
              <a:rPr lang="en-US" dirty="0"/>
              <a:t>Camp Bullis and Camp Stanley Military Installations</a:t>
            </a:r>
          </a:p>
          <a:p>
            <a:pPr>
              <a:lnSpc>
                <a:spcPct val="150000"/>
              </a:lnSpc>
            </a:pPr>
            <a:r>
              <a:rPr lang="en-US" dirty="0"/>
              <a:t>Stone Creek Ranch, Boerne Ranch Estates, and </a:t>
            </a:r>
            <a:r>
              <a:rPr lang="en-US" dirty="0" err="1"/>
              <a:t>Zoeller</a:t>
            </a:r>
            <a:r>
              <a:rPr lang="en-US" dirty="0"/>
              <a:t> family</a:t>
            </a:r>
          </a:p>
        </p:txBody>
      </p:sp>
    </p:spTree>
    <p:extLst>
      <p:ext uri="{BB962C8B-B14F-4D97-AF65-F5344CB8AC3E}">
        <p14:creationId xmlns:p14="http://schemas.microsoft.com/office/powerpoint/2010/main" val="16705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0211D-2543-4761-92F7-A598C4E7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807974" cy="688868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A08DCD-7DD9-42B0-8E17-E8A720C9D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92" t="51391" r="8547"/>
          <a:stretch/>
        </p:blipFill>
        <p:spPr>
          <a:xfrm flipH="1">
            <a:off x="-1" y="-1"/>
            <a:ext cx="12191999" cy="137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53CF5-7A91-4807-95A3-F7EBD8FC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45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18562-667C-4505-AC05-A66B849A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178" y="1548720"/>
            <a:ext cx="6848094" cy="51694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5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35000"/>
              </a:lnSpc>
            </a:pPr>
            <a:r>
              <a:rPr lang="en-US" dirty="0"/>
              <a:t>Background on Elevated Storage Tank</a:t>
            </a:r>
          </a:p>
          <a:p>
            <a:pPr>
              <a:lnSpc>
                <a:spcPct val="135000"/>
              </a:lnSpc>
            </a:pPr>
            <a:r>
              <a:rPr lang="en-US"/>
              <a:t>Community </a:t>
            </a:r>
            <a:r>
              <a:rPr lang="en-US" dirty="0"/>
              <a:t>Workshop #1</a:t>
            </a:r>
          </a:p>
          <a:p>
            <a:pPr>
              <a:lnSpc>
                <a:spcPct val="135000"/>
              </a:lnSpc>
            </a:pPr>
            <a:r>
              <a:rPr lang="en-US" dirty="0"/>
              <a:t>Potential Tank Location</a:t>
            </a:r>
          </a:p>
          <a:p>
            <a:pPr>
              <a:lnSpc>
                <a:spcPct val="135000"/>
              </a:lnSpc>
            </a:pPr>
            <a:r>
              <a:rPr lang="en-US" dirty="0"/>
              <a:t>Site and Tank Style Cost Analysis</a:t>
            </a:r>
          </a:p>
          <a:p>
            <a:pPr>
              <a:lnSpc>
                <a:spcPct val="135000"/>
              </a:lnSpc>
            </a:pPr>
            <a:r>
              <a:rPr lang="en-US" dirty="0"/>
              <a:t>Stakeholder Update</a:t>
            </a:r>
          </a:p>
          <a:p>
            <a:pPr>
              <a:lnSpc>
                <a:spcPct val="135000"/>
              </a:lnSpc>
            </a:pPr>
            <a:r>
              <a:rPr lang="en-US" dirty="0"/>
              <a:t>Overview of Project Schedule</a:t>
            </a:r>
          </a:p>
          <a:p>
            <a:pPr>
              <a:lnSpc>
                <a:spcPct val="135000"/>
              </a:lnSpc>
            </a:pPr>
            <a:r>
              <a:rPr lang="en-US" dirty="0"/>
              <a:t>Workshop Agenda and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3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2E52EB3-2F9D-4562-9621-D75808A39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092" t="51391" r="8547"/>
          <a:stretch/>
        </p:blipFill>
        <p:spPr>
          <a:xfrm>
            <a:off x="1" y="-1"/>
            <a:ext cx="12192000" cy="137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CCBCE-9559-431C-B995-268C68D2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Project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1187-602F-4EAD-AE20-C22FE3DE8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Community Workshop #2 </a:t>
            </a:r>
            <a:r>
              <a:rPr lang="en-US" dirty="0"/>
              <a:t>– Tuesday, September 10, 2019 </a:t>
            </a:r>
          </a:p>
          <a:p>
            <a:r>
              <a:rPr lang="en-US" b="1" dirty="0"/>
              <a:t>City Council Approves Final Tank Site </a:t>
            </a:r>
            <a:r>
              <a:rPr lang="en-US" dirty="0"/>
              <a:t>– November 21, 2019</a:t>
            </a:r>
          </a:p>
          <a:p>
            <a:r>
              <a:rPr lang="en-US" b="1" dirty="0"/>
              <a:t>Design Completion </a:t>
            </a:r>
            <a:r>
              <a:rPr lang="en-US" dirty="0"/>
              <a:t>– August 2020</a:t>
            </a:r>
          </a:p>
          <a:p>
            <a:r>
              <a:rPr lang="en-US" b="1" dirty="0"/>
              <a:t>Construction Begin </a:t>
            </a:r>
            <a:r>
              <a:rPr lang="en-US" dirty="0"/>
              <a:t>– November 2020</a:t>
            </a:r>
          </a:p>
          <a:p>
            <a:r>
              <a:rPr lang="en-US" b="1" dirty="0"/>
              <a:t>Construction Completion </a:t>
            </a:r>
            <a:r>
              <a:rPr lang="en-US" dirty="0"/>
              <a:t>– November 2021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/>
              <a:t>*Subject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19062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95FDC-0940-4BB2-9389-70DAAADA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8" r="4215"/>
          <a:stretch/>
        </p:blipFill>
        <p:spPr>
          <a:xfrm>
            <a:off x="-19249" y="0"/>
            <a:ext cx="4838699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0E25667-7E5B-4797-95BC-3DA16A0BA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92" t="51391" r="8547"/>
          <a:stretch/>
        </p:blipFill>
        <p:spPr>
          <a:xfrm flipH="1">
            <a:off x="-1" y="-1"/>
            <a:ext cx="12191999" cy="137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E5FB8-B454-4DBF-ADD9-EB34B38D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49" y="669925"/>
            <a:ext cx="5566725" cy="1730375"/>
          </a:xfrm>
        </p:spPr>
        <p:txBody>
          <a:bodyPr/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Agenda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F610-4442-4ABE-A641-00862843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149" y="2380818"/>
            <a:ext cx="5876926" cy="42209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99647"/>
                </a:solidFill>
              </a:rPr>
              <a:t>Station 1 </a:t>
            </a:r>
          </a:p>
          <a:p>
            <a:pPr lvl="1"/>
            <a:r>
              <a:rPr lang="en-US" dirty="0"/>
              <a:t>Potential Tank Locations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099647"/>
                </a:solidFill>
              </a:rPr>
              <a:t>Station 2 </a:t>
            </a:r>
          </a:p>
          <a:p>
            <a:pPr lvl="1"/>
            <a:r>
              <a:rPr lang="en-US" dirty="0"/>
              <a:t>Site/Tank Evaluation Criteria</a:t>
            </a:r>
          </a:p>
          <a:p>
            <a:pPr lvl="2"/>
            <a:r>
              <a:rPr lang="en-US" dirty="0"/>
              <a:t>Aesthetics (Tank Styles)</a:t>
            </a:r>
          </a:p>
          <a:p>
            <a:pPr lvl="2"/>
            <a:r>
              <a:rPr lang="en-US" dirty="0"/>
              <a:t>Construction Impacts and Future Operational Impacts</a:t>
            </a:r>
          </a:p>
          <a:p>
            <a:pPr lvl="2"/>
            <a:r>
              <a:rPr lang="en-US" dirty="0"/>
              <a:t>City’s Long-Term Master Plan</a:t>
            </a:r>
          </a:p>
          <a:p>
            <a:pPr lvl="2"/>
            <a:r>
              <a:rPr lang="en-US" dirty="0"/>
              <a:t>Permit/Approvals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5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4253AB-AD0F-48F9-8CCA-D1E2EE403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r="39949"/>
          <a:stretch/>
        </p:blipFill>
        <p:spPr>
          <a:xfrm>
            <a:off x="8162924" y="-1"/>
            <a:ext cx="4029075" cy="685800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37C1393-0EEC-4834-8F85-A8668683B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92" t="51391" r="8547"/>
          <a:stretch/>
        </p:blipFill>
        <p:spPr>
          <a:xfrm>
            <a:off x="1" y="-1"/>
            <a:ext cx="12192000" cy="137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6C8ED-479A-48B9-BC53-3E8709D9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49"/>
            <a:ext cx="6486525" cy="2692400"/>
          </a:xfrm>
        </p:spPr>
        <p:txBody>
          <a:bodyPr/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on Elevated Storage Tank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99647"/>
                </a:solidFill>
                <a:latin typeface="+mn-lt"/>
                <a:cs typeface="Times New Roman" panose="02020603050405020304" pitchFamily="18" charset="0"/>
              </a:rPr>
              <a:t>Benefits of Elevated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7FD7-8110-4A97-811A-5743A8F8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79689"/>
            <a:ext cx="7268182" cy="39805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Maintains constant water supply and pressure for public and fire flow demands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Operational flexibility during emergencies and provides additional water storage during peak water demands and droughts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Operational Cost Savings </a:t>
            </a:r>
            <a:r>
              <a:rPr lang="en-US" dirty="0"/>
              <a:t>– Reduced pumping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Long-term Savings </a:t>
            </a:r>
            <a:r>
              <a:rPr lang="en-US" dirty="0"/>
              <a:t>– Less pump capacity needed</a:t>
            </a:r>
          </a:p>
          <a:p>
            <a:endParaRPr lang="en-US" dirty="0"/>
          </a:p>
          <a:p>
            <a:r>
              <a:rPr lang="en-US" b="1" dirty="0"/>
              <a:t>Lower Risk – </a:t>
            </a:r>
            <a:r>
              <a:rPr lang="en-US" dirty="0"/>
              <a:t>Able to meet system demands in power outage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8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37C1393-0EEC-4834-8F85-A8668683B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092" t="51391" r="8547"/>
          <a:stretch/>
        </p:blipFill>
        <p:spPr>
          <a:xfrm>
            <a:off x="1" y="-1"/>
            <a:ext cx="12192000" cy="137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6C8ED-479A-48B9-BC53-3E8709D9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6" y="101173"/>
            <a:ext cx="6418278" cy="1417234"/>
          </a:xfrm>
        </p:spPr>
        <p:txBody>
          <a:bodyPr/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Workshop #1  </a:t>
            </a:r>
            <a:endParaRPr lang="en-US" sz="3200" b="1" dirty="0">
              <a:solidFill>
                <a:srgbClr val="099647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7FD7-8110-4A97-811A-5743A8F8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55" y="1166070"/>
            <a:ext cx="6518946" cy="5201173"/>
          </a:xfrm>
        </p:spPr>
        <p:txBody>
          <a:bodyPr>
            <a:normAutofit/>
          </a:bodyPr>
          <a:lstStyle/>
          <a:p>
            <a:r>
              <a:rPr lang="en-US" dirty="0"/>
              <a:t>Hosted at Spring Creek United Methodist Church on June 18, 2019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34</a:t>
            </a:r>
            <a:r>
              <a:rPr lang="en-US" b="1" dirty="0"/>
              <a:t> Total Attendees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31</a:t>
            </a:r>
            <a:r>
              <a:rPr lang="en-US" b="1" dirty="0"/>
              <a:t> City of Fair Oaks Ranch Residents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9</a:t>
            </a:r>
            <a:r>
              <a:rPr lang="en-US" b="1" dirty="0"/>
              <a:t> Residents identified as living within 1-mile radius of any four potential tank sites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20FB2-31BB-4835-AA12-62BA7244A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1" y="19050"/>
            <a:ext cx="54483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89EE9D-E878-4DAF-B962-03635118C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1" r="2076"/>
          <a:stretch/>
        </p:blipFill>
        <p:spPr>
          <a:xfrm>
            <a:off x="3242034" y="0"/>
            <a:ext cx="8949966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551AF-7BEF-410A-9B47-2754FAFD83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92" t="51391" r="8547"/>
          <a:stretch/>
        </p:blipFill>
        <p:spPr>
          <a:xfrm>
            <a:off x="0" y="0"/>
            <a:ext cx="12192000" cy="13781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5964D7-7084-42D8-B6BB-8E301535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31" y="600625"/>
            <a:ext cx="3130484" cy="2828375"/>
          </a:xfrm>
        </p:spPr>
        <p:txBody>
          <a:bodyPr/>
          <a:lstStyle/>
          <a:p>
            <a:r>
              <a:rPr lang="en-US" b="1" dirty="0">
                <a:solidFill>
                  <a:srgbClr val="099647"/>
                </a:solidFill>
                <a:latin typeface="+mn-lt"/>
                <a:cs typeface="Times New Roman" panose="02020603050405020304" pitchFamily="18" charset="0"/>
              </a:rPr>
              <a:t>Station 1:</a:t>
            </a:r>
            <a:r>
              <a:rPr lang="en-US" b="1" dirty="0">
                <a:solidFill>
                  <a:srgbClr val="063C5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Tank Location</a:t>
            </a:r>
          </a:p>
        </p:txBody>
      </p:sp>
    </p:spTree>
    <p:extLst>
      <p:ext uri="{BB962C8B-B14F-4D97-AF65-F5344CB8AC3E}">
        <p14:creationId xmlns:p14="http://schemas.microsoft.com/office/powerpoint/2010/main" val="64019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2E52EB3-2F9D-4562-9621-D75808A39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092" t="51391" r="8547"/>
          <a:stretch/>
        </p:blipFill>
        <p:spPr>
          <a:xfrm>
            <a:off x="1" y="-1"/>
            <a:ext cx="12192000" cy="137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CCBCE-9559-431C-B995-268C68D2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89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99647"/>
                </a:solidFill>
                <a:latin typeface="+mn-lt"/>
                <a:cs typeface="Times New Roman" panose="02020603050405020304" pitchFamily="18" charset="0"/>
              </a:rPr>
              <a:t>Community Workshop #1:</a:t>
            </a:r>
            <a:b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Tank Site Results</a:t>
            </a:r>
            <a:endParaRPr lang="en-US" b="1" dirty="0">
              <a:solidFill>
                <a:srgbClr val="063C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561B7E-F839-4CD9-B7F9-0FE3E79B8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39901" y="2055814"/>
            <a:ext cx="8331200" cy="27546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374E90-F787-41C0-9DEC-51518738D83D}"/>
              </a:ext>
            </a:extLst>
          </p:cNvPr>
          <p:cNvSpPr txBox="1">
            <a:spLocks/>
          </p:cNvSpPr>
          <p:nvPr/>
        </p:nvSpPr>
        <p:spPr>
          <a:xfrm>
            <a:off x="838200" y="4812401"/>
            <a:ext cx="10515600" cy="1470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Feedback Received: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Strong preference for avoiding sites immediately adjacent to existing residences.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Preference for installing the tank at higher elevation, to reduce the overall height of the tank (and potential construction cost).</a:t>
            </a:r>
          </a:p>
        </p:txBody>
      </p:sp>
    </p:spTree>
    <p:extLst>
      <p:ext uri="{BB962C8B-B14F-4D97-AF65-F5344CB8AC3E}">
        <p14:creationId xmlns:p14="http://schemas.microsoft.com/office/powerpoint/2010/main" val="256026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F1CA24-4C1B-4BBA-A090-A9BCAF004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t="13456" r="32868" b="6039"/>
          <a:stretch/>
        </p:blipFill>
        <p:spPr>
          <a:xfrm>
            <a:off x="4806957" y="1862193"/>
            <a:ext cx="2057140" cy="308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06667-3D1B-4A19-A2B8-A5AF9AB2AA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8" r="4215"/>
          <a:stretch/>
        </p:blipFill>
        <p:spPr>
          <a:xfrm>
            <a:off x="749052" y="1879003"/>
            <a:ext cx="2178755" cy="308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5C317-BE4D-4455-ABE3-838A71D3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52" y="688848"/>
            <a:ext cx="7914302" cy="9724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Tank Styles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1081-4144-49E4-9F50-F1FB4FFC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93" y="5267897"/>
            <a:ext cx="3818781" cy="115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99647"/>
                </a:solidFill>
              </a:rPr>
              <a:t>Composite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8A3F8A-8A03-4F99-BFCC-D74B8D04AF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2984" r="18425" b="10017"/>
          <a:stretch/>
        </p:blipFill>
        <p:spPr>
          <a:xfrm>
            <a:off x="9364510" y="1849699"/>
            <a:ext cx="1917948" cy="31004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BE7A1-D789-40AC-8321-CD6367980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86283A-1B36-4AB0-ADCC-4F7467C1183A}"/>
              </a:ext>
            </a:extLst>
          </p:cNvPr>
          <p:cNvSpPr txBox="1">
            <a:spLocks/>
          </p:cNvSpPr>
          <p:nvPr/>
        </p:nvSpPr>
        <p:spPr>
          <a:xfrm>
            <a:off x="0" y="5283726"/>
            <a:ext cx="3737032" cy="138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99647"/>
                </a:solidFill>
              </a:rPr>
              <a:t>Multi-Column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836C4D-36C4-41C0-A1DF-457944B6E2D4}"/>
              </a:ext>
            </a:extLst>
          </p:cNvPr>
          <p:cNvSpPr txBox="1">
            <a:spLocks/>
          </p:cNvSpPr>
          <p:nvPr/>
        </p:nvSpPr>
        <p:spPr>
          <a:xfrm>
            <a:off x="3821789" y="5283726"/>
            <a:ext cx="3737032" cy="138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99647"/>
                </a:solidFill>
              </a:rPr>
              <a:t>Spheroid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474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2E52EB3-2F9D-4562-9621-D75808A39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092" t="51391" r="8547"/>
          <a:stretch/>
        </p:blipFill>
        <p:spPr>
          <a:xfrm>
            <a:off x="0" y="0"/>
            <a:ext cx="12192000" cy="1378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CCBCE-9559-431C-B995-268C68D2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890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99647"/>
                </a:solidFill>
                <a:latin typeface="+mn-lt"/>
                <a:cs typeface="Times New Roman" panose="02020603050405020304" pitchFamily="18" charset="0"/>
              </a:rPr>
              <a:t>Community Workshop #1:</a:t>
            </a:r>
            <a:b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 Design Results</a:t>
            </a:r>
            <a:endParaRPr lang="en-US" b="1" dirty="0">
              <a:solidFill>
                <a:srgbClr val="063C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E37A40-AFA3-4040-8244-D16699CDB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87400" y="2598366"/>
            <a:ext cx="94011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C317-BE4D-4455-ABE3-838A71D3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52" y="1017321"/>
            <a:ext cx="8945364" cy="9724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63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 Performed Since Last Workshop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BE7A1-D789-40AC-8321-CD636798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7769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B7AB54-0898-410B-A038-B72A1230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52" y="1871856"/>
            <a:ext cx="10465904" cy="45555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Tank Site Evaluation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Engineering Analysis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Water System Modeling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Projected Construction Costs</a:t>
            </a:r>
          </a:p>
          <a:p>
            <a:pPr>
              <a:lnSpc>
                <a:spcPct val="150000"/>
              </a:lnSpc>
            </a:pPr>
            <a:r>
              <a:rPr lang="en-US" dirty="0"/>
              <a:t>Tank Style Evaluation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Capital Costs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Long Term Maintenance Costs</a:t>
            </a:r>
          </a:p>
          <a:p>
            <a:pPr>
              <a:lnSpc>
                <a:spcPct val="150000"/>
              </a:lnSpc>
            </a:pPr>
            <a:r>
              <a:rPr lang="en-US" dirty="0"/>
              <a:t>Stakeholder Outreach</a:t>
            </a:r>
          </a:p>
        </p:txBody>
      </p:sp>
    </p:spTree>
    <p:extLst>
      <p:ext uri="{BB962C8B-B14F-4D97-AF65-F5344CB8AC3E}">
        <p14:creationId xmlns:p14="http://schemas.microsoft.com/office/powerpoint/2010/main" val="157304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845</Words>
  <Application>Microsoft Office PowerPoint</Application>
  <PresentationFormat>Widescreen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City of Fair Oaks Ranch, TX</vt:lpstr>
      <vt:lpstr>Table of Contents</vt:lpstr>
      <vt:lpstr>Background on Elevated Storage Tank Benefits of Elevated Storage</vt:lpstr>
      <vt:lpstr>Community Workshop #1  </vt:lpstr>
      <vt:lpstr>Station 1: Potential Tank Location</vt:lpstr>
      <vt:lpstr>Community Workshop #1: Potential Tank Site Results</vt:lpstr>
      <vt:lpstr>Potential Tank Styles</vt:lpstr>
      <vt:lpstr>Community Workshop #1: Tank Design Results</vt:lpstr>
      <vt:lpstr>Tasks Performed Since Last Workshop</vt:lpstr>
      <vt:lpstr>Potential Tank Location</vt:lpstr>
      <vt:lpstr>Site A – Ground Elevation: 1382 feet </vt:lpstr>
      <vt:lpstr>Site B – Ground Elevation: 1357 feet </vt:lpstr>
      <vt:lpstr>Site C – Ground Elevation: 1432 feet</vt:lpstr>
      <vt:lpstr>Site D – Ground Elevation: 1390 feet</vt:lpstr>
      <vt:lpstr>Site E – Ground Elevation: 1435 feet</vt:lpstr>
      <vt:lpstr>Capital Cost by Tank Style</vt:lpstr>
      <vt:lpstr>Site/Tank Style Analysis: Construction Cost Comparison*</vt:lpstr>
      <vt:lpstr>PowerPoint Presentation</vt:lpstr>
      <vt:lpstr>Stakeholder Update</vt:lpstr>
      <vt:lpstr>Overview of Project Schedule</vt:lpstr>
      <vt:lpstr>Workshop Agenda and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Fair Oaks Ranch, TX</dc:title>
  <dc:creator>Valdez, Mario</dc:creator>
  <cp:lastModifiedBy>Valdez, Mario</cp:lastModifiedBy>
  <cp:revision>212</cp:revision>
  <cp:lastPrinted>2019-09-09T23:29:00Z</cp:lastPrinted>
  <dcterms:created xsi:type="dcterms:W3CDTF">2019-06-07T15:10:15Z</dcterms:created>
  <dcterms:modified xsi:type="dcterms:W3CDTF">2019-09-10T19:48:15Z</dcterms:modified>
</cp:coreProperties>
</file>